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handoutMasterIdLst>
    <p:handoutMasterId r:id="rId22"/>
  </p:handoutMasterIdLst>
  <p:sldIdLst>
    <p:sldId id="819" r:id="rId4"/>
    <p:sldId id="881" r:id="rId6"/>
    <p:sldId id="882" r:id="rId7"/>
    <p:sldId id="904" r:id="rId8"/>
    <p:sldId id="905" r:id="rId9"/>
    <p:sldId id="903" r:id="rId10"/>
    <p:sldId id="894" r:id="rId11"/>
    <p:sldId id="898" r:id="rId12"/>
    <p:sldId id="900" r:id="rId13"/>
    <p:sldId id="895" r:id="rId14"/>
    <p:sldId id="901" r:id="rId15"/>
    <p:sldId id="896" r:id="rId16"/>
    <p:sldId id="897" r:id="rId17"/>
    <p:sldId id="876" r:id="rId18"/>
    <p:sldId id="871" r:id="rId19"/>
    <p:sldId id="870" r:id="rId20"/>
    <p:sldId id="321" r:id="rId21"/>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 id="5" name="先生 陈" initials="先生" lastIdx="1" clrIdx="1"/>
  <p:cmAuthor id="6" name="czf" initials="c" lastIdx="1" clrIdx="5"/>
  <p:cmAuthor id="7" name="admin" initials="a" lastIdx="2" clrIdx="6"/>
  <p:cmAuthor id="0" name="chenyongfang" initials="c" lastIdx="3" clrIdx="0"/>
  <p:cmAuthor id="8" name="USER" initials="U" lastIdx="19" clrIdx="0"/>
  <p:cmAuthor id="9" name="Yang, Jianya" initials="Y" lastIdx="2" clrIdx="0"/>
  <p:cmAuthor id="11" name="Fedele, Mark" initials="F" lastIdx="3" clrIdx="0"/>
  <p:cmAuthor id="12" name="李凯萍" initials="LKP" lastIdx="2" clrIdx="8"/>
  <p:cmAuthor id="13" name="李 小萍" initials="李" lastIdx="1"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DD0"/>
    <a:srgbClr val="00283C"/>
    <a:srgbClr val="0070C0"/>
    <a:srgbClr val="77808E"/>
    <a:srgbClr val="1C5C9A"/>
    <a:srgbClr val="175196"/>
    <a:srgbClr val="3B6284"/>
    <a:srgbClr val="2A587C"/>
    <a:srgbClr val="061F3C"/>
    <a:srgbClr val="1898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24" autoAdjust="0"/>
    <p:restoredTop sz="94660"/>
  </p:normalViewPr>
  <p:slideViewPr>
    <p:cSldViewPr snapToGrid="0">
      <p:cViewPr>
        <p:scale>
          <a:sx n="99" d="100"/>
          <a:sy n="99" d="100"/>
        </p:scale>
        <p:origin x="744" y="152"/>
      </p:cViewPr>
      <p:guideLst>
        <p:guide pos="3840"/>
        <p:guide orient="horz" pos="309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022"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91CDDA-FA6F-4A25-A7C5-C267ABD3129A}"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2C1F53-D1D8-4310-AF4E-4A9950AEE875}"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533B-8231-422A-9004-FEE990E2F0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9C43C-850C-4FB7-8AD8-C7424C47D61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FD47CD5-7BCF-43D5-A105-EE39E27CAA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FD47CD5-7BCF-43D5-A105-EE39E27CAAB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FD47CD5-7BCF-43D5-A105-EE39E27CAAB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FD47CD5-7BCF-43D5-A105-EE39E27CAA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a:xfrm>
            <a:off x="838200" y="366184"/>
            <a:ext cx="10515600" cy="1325033"/>
          </a:xfrm>
        </p:spPr>
        <p:txBody>
          <a:bodyPr/>
          <a:lstStyle/>
          <a:p>
            <a:r>
              <a:rPr lang="en-US" smtClean="0"/>
              <a:t>Title</a:t>
            </a:r>
            <a:endParaRPr lang="en-US"/>
          </a:p>
        </p:txBody>
      </p:sp>
      <p:sp>
        <p:nvSpPr>
          <p:cNvPr id="3" name="Text 2"/>
          <p:cNvSpPr>
            <a:spLocks noGrp="1"/>
          </p:cNvSpPr>
          <p:nvPr>
            <p:ph type="body" idx="1" hasCustomPrompt="1"/>
          </p:nvPr>
        </p:nvSpPr>
        <p:spPr>
          <a:xfrm>
            <a:off x="838200" y="865931"/>
            <a:ext cx="10515600" cy="4573797"/>
          </a:xfrm>
        </p:spPr>
        <p:txBody>
          <a:bodyPr/>
          <a:lstStyle/>
          <a:p>
            <a:pPr lvl="0"/>
            <a:r>
              <a:rPr lang="en-US" smtClean="0"/>
              <a:t>Text</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fld>
            <a:endParaRPr lang="en-US"/>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5B3349C-1441-48E5-89B1-228F7082999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7AFB-0467-42AA-B2AA-69D236FE053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4" name="Date 3"/>
          <p:cNvSpPr>
            <a:spLocks noGrp="1"/>
          </p:cNvSpPr>
          <p:nvPr>
            <p:ph type="dt" sz="half" idx="10"/>
          </p:nvPr>
        </p:nvSpPr>
        <p:spPr/>
        <p:txBody>
          <a:bodyPr/>
          <a:lstStyle/>
          <a:p>
            <a:fld id="{C16525B2-4347-4F72-BAF7-76B19438D329}" type="datetimeFigureOut">
              <a:rPr lang="en-US" smtClean="0"/>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fld>
            <a:endParaRPr lang="en-US"/>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5B3349C-1441-48E5-89B1-228F7082999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467AFB-0467-42AA-B2AA-69D236FE053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3349C-1441-48E5-89B1-228F7082999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7AFB-0467-42AA-B2AA-69D236FE053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3349C-1441-48E5-89B1-228F7082999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7AFB-0467-42AA-B2AA-69D236FE053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8.png"/><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8.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image" Target="../media/image24.png"/><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png"/><Relationship Id="rId10" Type="http://schemas.openxmlformats.org/officeDocument/2006/relationships/slideLayout" Target="../slideLayouts/slideLayout2.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8.xml"/><Relationship Id="rId2" Type="http://schemas.openxmlformats.org/officeDocument/2006/relationships/image" Target="../media/image2.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 灯光&#10;&#10;描述已自动生成"/>
          <p:cNvPicPr>
            <a:picLocks noChangeAspect="1"/>
          </p:cNvPicPr>
          <p:nvPr/>
        </p:nvPicPr>
        <p:blipFill rotWithShape="1">
          <a:blip r:embed="rId1">
            <a:extLst>
              <a:ext uri="{28A0092B-C50C-407E-A947-70E740481C1C}">
                <a14:useLocalDpi xmlns:a14="http://schemas.microsoft.com/office/drawing/2010/main" val="0"/>
              </a:ext>
            </a:extLst>
          </a:blip>
          <a:srcRect t="26057" b="12646"/>
          <a:stretch>
            <a:fillRect/>
          </a:stretch>
        </p:blipFill>
        <p:spPr>
          <a:xfrm>
            <a:off x="0" y="0"/>
            <a:ext cx="12192000" cy="5356860"/>
          </a:xfrm>
          <a:prstGeom prst="rect">
            <a:avLst/>
          </a:prstGeom>
        </p:spPr>
      </p:pic>
      <p:sp>
        <p:nvSpPr>
          <p:cNvPr id="8" name="标题 14"/>
          <p:cNvSpPr txBox="1"/>
          <p:nvPr/>
        </p:nvSpPr>
        <p:spPr>
          <a:xfrm>
            <a:off x="552450" y="2176463"/>
            <a:ext cx="3009900" cy="544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700" dirty="0">
              <a:solidFill>
                <a:schemeClr val="bg1"/>
              </a:solidFill>
              <a:latin typeface="思源黑体 CN Bold" panose="020B0800000000000000" pitchFamily="34" charset="-122"/>
              <a:ea typeface="思源黑体 CN Bold" panose="020B0800000000000000" pitchFamily="34" charset="-122"/>
            </a:endParaRPr>
          </a:p>
        </p:txBody>
      </p:sp>
      <p:pic>
        <p:nvPicPr>
          <p:cNvPr id="11" name="Content Placeholder 10" descr="iTera-Bio Sample 1 copy"/>
          <p:cNvPicPr>
            <a:picLocks noChangeAspect="1"/>
          </p:cNvPicPr>
          <p:nvPr>
            <p:ph idx="4294967295"/>
          </p:nvPr>
        </p:nvPicPr>
        <p:blipFill>
          <a:blip r:embed="rId2"/>
          <a:stretch>
            <a:fillRect/>
          </a:stretch>
        </p:blipFill>
        <p:spPr>
          <a:xfrm>
            <a:off x="2691765" y="1234440"/>
            <a:ext cx="6424930" cy="2766695"/>
          </a:xfrm>
          <a:prstGeom prst="rect">
            <a:avLst/>
          </a:prstGeom>
        </p:spPr>
      </p:pic>
      <p:pic>
        <p:nvPicPr>
          <p:cNvPr id="12" name="Content Placeholder 10" descr="iTera-Bio Sample 1 copy"/>
          <p:cNvPicPr>
            <a:picLocks noChangeAspect="1"/>
          </p:cNvPicPr>
          <p:nvPr/>
        </p:nvPicPr>
        <p:blipFill>
          <a:blip r:embed="rId2"/>
          <a:stretch>
            <a:fillRect/>
          </a:stretch>
        </p:blipFill>
        <p:spPr>
          <a:xfrm>
            <a:off x="8994140" y="24765"/>
            <a:ext cx="3197860" cy="1376680"/>
          </a:xfrm>
          <a:prstGeom prst="rect">
            <a:avLst/>
          </a:prstGeom>
        </p:spPr>
      </p:pic>
      <p:pic>
        <p:nvPicPr>
          <p:cNvPr id="14" name="Picture 13" descr="Prife Logo (White) copy"/>
          <p:cNvPicPr>
            <a:picLocks noChangeAspect="1"/>
          </p:cNvPicPr>
          <p:nvPr/>
        </p:nvPicPr>
        <p:blipFill>
          <a:blip r:embed="rId3"/>
          <a:stretch>
            <a:fillRect/>
          </a:stretch>
        </p:blipFill>
        <p:spPr>
          <a:xfrm>
            <a:off x="377190" y="388620"/>
            <a:ext cx="1666875" cy="705485"/>
          </a:xfrm>
          <a:prstGeom prst="rect">
            <a:avLst/>
          </a:prstGeom>
        </p:spPr>
      </p:pic>
      <p:sp>
        <p:nvSpPr>
          <p:cNvPr id="7" name="Rectangles 6"/>
          <p:cNvSpPr/>
          <p:nvPr/>
        </p:nvSpPr>
        <p:spPr>
          <a:xfrm>
            <a:off x="4883785" y="5356860"/>
            <a:ext cx="7308850" cy="4260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0" y="5356860"/>
            <a:ext cx="4927600" cy="42608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40585" y="1762125"/>
            <a:ext cx="8576310" cy="2258060"/>
          </a:xfrm>
          <a:prstGeom prst="rect">
            <a:avLst/>
          </a:prstGeom>
          <a:noFill/>
          <a:ln>
            <a:solidFill>
              <a:srgbClr val="000000">
                <a:alpha val="0"/>
              </a:srgbClr>
            </a:solidFill>
          </a:ln>
        </p:spPr>
        <p:txBody>
          <a:bodyPr wrap="square" rtlCol="0">
            <a:spAutoFit/>
          </a:bodyPr>
          <a:p>
            <a:pPr lvl="0" algn="just">
              <a:lnSpc>
                <a:spcPct val="100000"/>
              </a:lnSpc>
              <a:spcBef>
                <a:spcPts val="0"/>
              </a:spcBef>
              <a:spcAft>
                <a:spcPts val="0"/>
              </a:spcAft>
            </a:pPr>
            <a:r>
              <a:rPr lang="zh-CN" altLang="en-US" sz="1600" b="1"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（1）</a:t>
            </a:r>
            <a:r>
              <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Increase the number of white blood cells to enhance its sterilization ability and anti-inflammatory effect. When injected into the nerve, it numbs the nerve and relieves various types of pain caused by excessive nerve tension.</a:t>
            </a:r>
            <a:r>
              <a:rPr lang="zh-CN" altLang="en-US"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endParaRPr lang="zh-CN" altLang="en-US"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just">
              <a:lnSpc>
                <a:spcPct val="80000"/>
              </a:lnSpc>
              <a:spcBef>
                <a:spcPts val="0"/>
              </a:spcBef>
              <a:spcAft>
                <a:spcPts val="0"/>
              </a:spcAft>
            </a:pPr>
            <a:endParaRPr lang="zh-CN"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just">
              <a:lnSpc>
                <a:spcPct val="100000"/>
              </a:lnSpc>
              <a:spcBef>
                <a:spcPts val="0"/>
              </a:spcBef>
              <a:spcAft>
                <a:spcPts val="0"/>
              </a:spcAft>
            </a:pPr>
            <a:r>
              <a:rPr lang="zh-CN" altLang="en-US" sz="1600" b="1"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（2）</a:t>
            </a:r>
            <a:r>
              <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It dilates blood vessels, reduces blood flow resistance and blood viscosity, improves microcirculation, increases the ability of oxygen storage and carbon dioxide elimination to allow the transportation of nutrition to the whole body. As such, our organ functions and immune system can be restored at optimum level, it therefore reduces our chances of getting diseases.</a:t>
            </a:r>
            <a:endPar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grpSp>
        <p:nvGrpSpPr>
          <p:cNvPr id="20" name="Group 19"/>
          <p:cNvGrpSpPr/>
          <p:nvPr/>
        </p:nvGrpSpPr>
        <p:grpSpPr>
          <a:xfrm>
            <a:off x="448310" y="-8445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grpSp>
        <p:nvGrpSpPr>
          <p:cNvPr id="12" name="Group 11"/>
          <p:cNvGrpSpPr/>
          <p:nvPr/>
        </p:nvGrpSpPr>
        <p:grpSpPr>
          <a:xfrm>
            <a:off x="462280" y="1414145"/>
            <a:ext cx="1609090" cy="1470025"/>
            <a:chOff x="763" y="2236"/>
            <a:chExt cx="2534" cy="2315"/>
          </a:xfrm>
          <a:solidFill>
            <a:srgbClr val="1C5C9A"/>
          </a:solidFill>
        </p:grpSpPr>
        <p:sp>
          <p:nvSpPr>
            <p:cNvPr id="16" name="Oval 15"/>
            <p:cNvSpPr/>
            <p:nvPr/>
          </p:nvSpPr>
          <p:spPr>
            <a:xfrm>
              <a:off x="890" y="2236"/>
              <a:ext cx="2315" cy="23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6" name="Rectangles 25"/>
            <p:cNvSpPr/>
            <p:nvPr/>
          </p:nvSpPr>
          <p:spPr>
            <a:xfrm>
              <a:off x="763" y="2987"/>
              <a:ext cx="2534" cy="813"/>
            </a:xfrm>
            <a:prstGeom prst="rect">
              <a:avLst/>
            </a:prstGeom>
            <a:noFill/>
            <a:ln>
              <a:noFill/>
            </a:ln>
            <a:extLst>
              <a:ext uri="{909E8E84-426E-40DD-AFC4-6F175D3DCCD1}">
                <a14:hiddenFill xmlns:a14="http://schemas.microsoft.com/office/drawing/2010/main">
                  <a:grp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1700" b="1" dirty="0">
                  <a:latin typeface="Montserrat ExtraBold" panose="00000900000000000000" charset="0"/>
                  <a:cs typeface="Montserrat ExtraBold" panose="00000900000000000000" charset="0"/>
                  <a:sym typeface="+mn-ea"/>
                </a:rPr>
                <a:t>D</a:t>
              </a:r>
              <a:r>
                <a:rPr lang="en-MY" altLang="en-US" sz="1700" b="1" dirty="0">
                  <a:latin typeface="Montserrat ExtraBold" panose="00000900000000000000" charset="0"/>
                  <a:cs typeface="Montserrat ExtraBold" panose="00000900000000000000" charset="0"/>
                  <a:sym typeface="+mn-ea"/>
                </a:rPr>
                <a:t>ISPELLING</a:t>
              </a:r>
              <a:endParaRPr lang="en-MY" altLang="en-US" sz="17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grpSp>
      <p:pic>
        <p:nvPicPr>
          <p:cNvPr id="7" name="Picture 6"/>
          <p:cNvPicPr>
            <a:picLocks noChangeAspect="1"/>
          </p:cNvPicPr>
          <p:nvPr/>
        </p:nvPicPr>
        <p:blipFill>
          <a:blip r:embed="rId3"/>
          <a:stretch>
            <a:fillRect/>
          </a:stretch>
        </p:blipFill>
        <p:spPr>
          <a:xfrm>
            <a:off x="1393825" y="4438650"/>
            <a:ext cx="2090420" cy="1950720"/>
          </a:xfrm>
          <a:prstGeom prst="rect">
            <a:avLst/>
          </a:prstGeom>
        </p:spPr>
      </p:pic>
      <p:pic>
        <p:nvPicPr>
          <p:cNvPr id="8" name="Picture 7"/>
          <p:cNvPicPr>
            <a:picLocks noChangeAspect="1"/>
          </p:cNvPicPr>
          <p:nvPr/>
        </p:nvPicPr>
        <p:blipFill>
          <a:blip r:embed="rId4"/>
          <a:stretch>
            <a:fillRect/>
          </a:stretch>
        </p:blipFill>
        <p:spPr>
          <a:xfrm>
            <a:off x="4232910" y="4438650"/>
            <a:ext cx="3511550" cy="1950720"/>
          </a:xfrm>
          <a:prstGeom prst="rect">
            <a:avLst/>
          </a:prstGeom>
        </p:spPr>
      </p:pic>
      <p:pic>
        <p:nvPicPr>
          <p:cNvPr id="9" name="Picture 8" descr="腾晖能量仪_Foot"/>
          <p:cNvPicPr>
            <a:picLocks noChangeAspect="1"/>
          </p:cNvPicPr>
          <p:nvPr/>
        </p:nvPicPr>
        <p:blipFill>
          <a:blip r:embed="rId5"/>
          <a:srcRect l="3785" t="51019" r="4055"/>
          <a:stretch>
            <a:fillRect/>
          </a:stretch>
        </p:blipFill>
        <p:spPr>
          <a:xfrm>
            <a:off x="8589645" y="4396740"/>
            <a:ext cx="2127250" cy="1988820"/>
          </a:xfrm>
          <a:prstGeom prst="rect">
            <a:avLst/>
          </a:prstGeom>
        </p:spPr>
      </p:pic>
      <p:sp>
        <p:nvSpPr>
          <p:cNvPr id="2" name="文本框 5"/>
          <p:cNvSpPr txBox="1"/>
          <p:nvPr/>
        </p:nvSpPr>
        <p:spPr>
          <a:xfrm>
            <a:off x="2744470" y="640715"/>
            <a:ext cx="6703060" cy="953135"/>
          </a:xfrm>
          <a:prstGeom prst="rect">
            <a:avLst/>
          </a:prstGeom>
          <a:noFill/>
          <a:ln>
            <a:solidFill>
              <a:srgbClr val="000000">
                <a:alpha val="0"/>
              </a:srgbClr>
            </a:solidFill>
          </a:ln>
        </p:spPr>
        <p:txBody>
          <a:bodyPr wrap="square" rtlCol="0">
            <a:spAutoFit/>
          </a:bodyPr>
          <a:p>
            <a:pPr algn="ctr">
              <a:lnSpc>
                <a:spcPct val="100000"/>
              </a:lnSpc>
              <a:spcBef>
                <a:spcPts val="0"/>
              </a:spcBef>
              <a:spcAft>
                <a:spcPts val="0"/>
              </a:spcAft>
            </a:pPr>
            <a:r>
              <a:rPr lang="en-MY" sz="2800" b="1" dirty="0">
                <a:solidFill>
                  <a:srgbClr val="00283C"/>
                </a:solidFill>
                <a:latin typeface="Open Sans ExtraBold" charset="0"/>
                <a:ea typeface="Alibaba PuHuiTi Medium" panose="00020600040101010101" charset="-122"/>
                <a:cs typeface="Open Sans ExtraBold" charset="0"/>
                <a:sym typeface="+mn-ea"/>
              </a:rPr>
              <a:t>Dispels Cold &amp; Dampness,</a:t>
            </a:r>
            <a:endParaRPr lang="en-US" sz="2800" b="1" dirty="0">
              <a:solidFill>
                <a:srgbClr val="00283C"/>
              </a:solidFill>
              <a:latin typeface="Open Sans ExtraBold" charset="0"/>
              <a:ea typeface="Alibaba PuHuiTi Medium" panose="00020600040101010101" charset="-122"/>
              <a:cs typeface="Open Sans ExtraBold" charset="0"/>
              <a:sym typeface="+mn-ea"/>
            </a:endParaRPr>
          </a:p>
          <a:p>
            <a:pPr lvl="0" algn="ctr">
              <a:lnSpc>
                <a:spcPct val="100000"/>
              </a:lnSpc>
              <a:spcBef>
                <a:spcPts val="0"/>
              </a:spcBef>
              <a:spcAft>
                <a:spcPts val="0"/>
              </a:spcAft>
            </a:pPr>
            <a:r>
              <a:rPr lang="zh-CN" altLang="en-US" sz="2800" b="1" dirty="0">
                <a:solidFill>
                  <a:srgbClr val="00283C"/>
                </a:solidFill>
                <a:latin typeface="Open Sans ExtraBold" charset="0"/>
                <a:ea typeface="Alibaba PuHuiTi Medium" panose="00020600040101010101" charset="-122"/>
                <a:cs typeface="Open Sans ExtraBold" charset="0"/>
                <a:sym typeface="+mn-ea"/>
              </a:rPr>
              <a:t> </a:t>
            </a:r>
            <a:r>
              <a:rPr lang="en-US" altLang="zh-CN" sz="2800" b="1" dirty="0">
                <a:solidFill>
                  <a:srgbClr val="00283C"/>
                </a:solidFill>
                <a:latin typeface="Open Sans ExtraBold" charset="0"/>
                <a:ea typeface="Alibaba PuHuiTi Medium" panose="00020600040101010101" charset="-122"/>
                <a:cs typeface="Open Sans ExtraBold" charset="0"/>
                <a:sym typeface="+mn-ea"/>
              </a:rPr>
              <a:t>Relieves Inflammation</a:t>
            </a:r>
            <a:endParaRPr lang="en-US" altLang="zh-CN" sz="2800" b="1" dirty="0">
              <a:ln>
                <a:noFill/>
              </a:ln>
              <a:solidFill>
                <a:srgbClr val="00283C"/>
              </a:solidFill>
              <a:latin typeface="Open Sans ExtraBold" charset="0"/>
              <a:ea typeface="Alibaba PuHuiTi Medium" panose="00020600040101010101" charset="-122"/>
              <a:cs typeface="Open Sans ExtraBold"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48310" y="-84455"/>
            <a:ext cx="11703050" cy="1386840"/>
            <a:chOff x="842" y="-133"/>
            <a:chExt cx="18430" cy="2184"/>
          </a:xfrm>
        </p:grpSpPr>
        <p:pic>
          <p:nvPicPr>
            <p:cNvPr id="2" name="Picture 1"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sp>
        <p:nvSpPr>
          <p:cNvPr id="8" name="文本框 5"/>
          <p:cNvSpPr txBox="1"/>
          <p:nvPr/>
        </p:nvSpPr>
        <p:spPr>
          <a:xfrm>
            <a:off x="2134235" y="1425575"/>
            <a:ext cx="9451975" cy="2832735"/>
          </a:xfrm>
          <a:prstGeom prst="rect">
            <a:avLst/>
          </a:prstGeom>
          <a:noFill/>
          <a:ln>
            <a:solidFill>
              <a:srgbClr val="000000">
                <a:alpha val="0"/>
              </a:srgbClr>
            </a:solidFill>
          </a:ln>
        </p:spPr>
        <p:txBody>
          <a:bodyPr wrap="square" rtlCol="0">
            <a:spAutoFit/>
          </a:bodyPr>
          <a:p>
            <a:pPr lvl="0" algn="l"/>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( 1 ) </a:t>
            </a:r>
            <a:r>
              <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It acts on motor nerves, encourages the rhythmic contractions and relax of muscles to accelerate blood circulation and nutrient metabolism processes of muscle tissues.</a:t>
            </a:r>
            <a:endParaRPr lang="zh-CN" altLang="en-US" sz="1600" b="1"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l">
              <a:lnSpc>
                <a:spcPct val="50000"/>
              </a:lnSpc>
              <a:spcBef>
                <a:spcPts val="0"/>
              </a:spcBef>
              <a:spcAft>
                <a:spcPts val="0"/>
              </a:spcAft>
            </a:pPr>
            <a:endPar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l"/>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( 2 ) </a:t>
            </a:r>
            <a:r>
              <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To improve muscle strength, prevent muscle atrophy, promote nerve regeneration, and transmit impulses to the central nervous system at the same time getting refreshed, energized and not exhausted.</a:t>
            </a:r>
            <a:endParaRPr lang="zh-CN" altLang="en-US"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l"/>
            <a:endPar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l"/>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( 3 ) </a:t>
            </a:r>
            <a:r>
              <a:rPr lang="en-US" altLang="zh-CN" sz="1600" dirty="0">
                <a:solidFill>
                  <a:srgbClr val="333333"/>
                </a:solidFill>
                <a:latin typeface="Montserrat" panose="02000505000000020004" pitchFamily="2" charset="0"/>
                <a:cs typeface="Montserrat" panose="02000505000000020004" pitchFamily="2" charset="0"/>
                <a:sym typeface="+mn-ea"/>
              </a:rPr>
              <a:t>It </a:t>
            </a:r>
            <a:r>
              <a:rPr 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decomposes extra fat cells in the body, eliminates toxins, helps body fight and eliminate the hazardous free radical and look younger.</a:t>
            </a:r>
            <a:endParaRPr lang="en-MY" sz="1600" dirty="0">
              <a:effectLst/>
              <a:latin typeface="Montserrat" panose="02000505000000020004" pitchFamily="2" charset="0"/>
              <a:ea typeface="DengXian" panose="02010600030101010101" pitchFamily="2" charset="-122"/>
              <a:cs typeface="Montserrat" panose="02000505000000020004" pitchFamily="2" charset="0"/>
            </a:endParaRPr>
          </a:p>
          <a:p>
            <a:pPr marL="0" marR="0" algn="l" fontAlgn="base">
              <a:lnSpc>
                <a:spcPct val="50000"/>
              </a:lnSpc>
              <a:spcBef>
                <a:spcPts val="0"/>
              </a:spcBef>
              <a:spcAft>
                <a:spcPts val="0"/>
              </a:spcAft>
            </a:pPr>
            <a:endPar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marL="0" marR="0" algn="l" fontAlgn="base">
              <a:lnSpc>
                <a:spcPct val="107000"/>
              </a:lnSpc>
              <a:spcBef>
                <a:spcPts val="0"/>
              </a:spcBef>
              <a:spcAft>
                <a:spcPts val="0"/>
              </a:spcAft>
            </a:pP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( 4 ) </a:t>
            </a:r>
            <a:r>
              <a:rPr 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Nourishes the spleen and stomach, reconciles qi and blood, creates a virtuous circulation in the body, decomposes extra fat, and restores normal metabolic function</a:t>
            </a:r>
            <a:endParaRPr lang="en-US" alt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p:txBody>
      </p:sp>
      <p:pic>
        <p:nvPicPr>
          <p:cNvPr id="6" name="Picture 5"/>
          <p:cNvPicPr>
            <a:picLocks noChangeAspect="1"/>
          </p:cNvPicPr>
          <p:nvPr/>
        </p:nvPicPr>
        <p:blipFill>
          <a:blip r:embed="rId3"/>
          <a:stretch>
            <a:fillRect/>
          </a:stretch>
        </p:blipFill>
        <p:spPr>
          <a:xfrm>
            <a:off x="2230120" y="4569460"/>
            <a:ext cx="4077335" cy="1996440"/>
          </a:xfrm>
          <a:prstGeom prst="rect">
            <a:avLst/>
          </a:prstGeom>
        </p:spPr>
      </p:pic>
      <p:pic>
        <p:nvPicPr>
          <p:cNvPr id="11" name="Picture 10"/>
          <p:cNvPicPr>
            <a:picLocks noChangeAspect="1"/>
          </p:cNvPicPr>
          <p:nvPr/>
        </p:nvPicPr>
        <p:blipFill>
          <a:blip r:embed="rId4"/>
          <a:stretch>
            <a:fillRect/>
          </a:stretch>
        </p:blipFill>
        <p:spPr>
          <a:xfrm>
            <a:off x="6930390" y="4580255"/>
            <a:ext cx="3423920" cy="2014855"/>
          </a:xfrm>
          <a:prstGeom prst="rect">
            <a:avLst/>
          </a:prstGeom>
        </p:spPr>
      </p:pic>
      <p:sp>
        <p:nvSpPr>
          <p:cNvPr id="3" name="文本框 5"/>
          <p:cNvSpPr txBox="1"/>
          <p:nvPr/>
        </p:nvSpPr>
        <p:spPr>
          <a:xfrm>
            <a:off x="2744470" y="612775"/>
            <a:ext cx="6703060" cy="583565"/>
          </a:xfrm>
          <a:prstGeom prst="rect">
            <a:avLst/>
          </a:prstGeom>
          <a:noFill/>
          <a:ln>
            <a:solidFill>
              <a:srgbClr val="000000">
                <a:alpha val="0"/>
              </a:srgbClr>
            </a:solidFill>
          </a:ln>
        </p:spPr>
        <p:txBody>
          <a:bodyPr wrap="square" rtlCol="0">
            <a:spAutoFit/>
          </a:bodyPr>
          <a:p>
            <a:pPr algn="ctr"/>
            <a:r>
              <a:rPr lang="en-MY" altLang="en-US" sz="3200" b="1" dirty="0">
                <a:ln>
                  <a:noFill/>
                </a:ln>
                <a:solidFill>
                  <a:srgbClr val="00283C"/>
                </a:solidFill>
                <a:latin typeface="Open Sans ExtraBold" charset="0"/>
                <a:ea typeface="Alibaba PuHuiTi Medium" panose="00020600040101010101" charset="-122"/>
                <a:cs typeface="Open Sans ExtraBold" charset="0"/>
                <a:sym typeface="+mn-ea"/>
              </a:rPr>
              <a:t>Fat Burning &amp; Body Shaping</a:t>
            </a:r>
            <a:endParaRPr lang="en-MY" altLang="en-US" sz="3200" b="1" dirty="0">
              <a:ln>
                <a:noFill/>
              </a:ln>
              <a:solidFill>
                <a:srgbClr val="00283C"/>
              </a:solidFill>
              <a:latin typeface="Open Sans ExtraBold" charset="0"/>
              <a:ea typeface="Alibaba PuHuiTi Medium" panose="00020600040101010101" charset="-122"/>
              <a:cs typeface="Open Sans ExtraBold" charset="0"/>
              <a:sym typeface="+mn-ea"/>
            </a:endParaRPr>
          </a:p>
        </p:txBody>
      </p:sp>
      <p:grpSp>
        <p:nvGrpSpPr>
          <p:cNvPr id="9" name="Group 8"/>
          <p:cNvGrpSpPr/>
          <p:nvPr/>
        </p:nvGrpSpPr>
        <p:grpSpPr>
          <a:xfrm>
            <a:off x="542925" y="1414145"/>
            <a:ext cx="1469390" cy="1469390"/>
            <a:chOff x="855" y="2227"/>
            <a:chExt cx="2314" cy="2314"/>
          </a:xfrm>
        </p:grpSpPr>
        <p:sp>
          <p:nvSpPr>
            <p:cNvPr id="10" name="Oval 9"/>
            <p:cNvSpPr/>
            <p:nvPr/>
          </p:nvSpPr>
          <p:spPr>
            <a:xfrm>
              <a:off x="855" y="2227"/>
              <a:ext cx="2315" cy="2315"/>
            </a:xfrm>
            <a:prstGeom prst="ellipse">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855" y="2978"/>
              <a:ext cx="2280" cy="813"/>
            </a:xfrm>
            <a:prstGeom prst="rect">
              <a:avLst/>
            </a:prstGeom>
            <a:noFill/>
            <a:ln>
              <a:noFill/>
            </a:ln>
            <a:extLst>
              <a:ext uri="{909E8E84-426E-40DD-AFC4-6F175D3DCCD1}">
                <a14:hiddenFill xmlns:a14="http://schemas.microsoft.com/office/drawing/2010/main">
                  <a:grp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altLang="en-US" sz="1600" b="1" dirty="0">
                  <a:solidFill>
                    <a:schemeClr val="bg1"/>
                  </a:solidFill>
                  <a:latin typeface="Montserrat ExtraBold" panose="00000900000000000000" charset="0"/>
                  <a:cs typeface="Montserrat ExtraBold" panose="00000900000000000000" charset="0"/>
                  <a:sym typeface="+mn-ea"/>
                </a:rPr>
                <a:t>REDUCING</a:t>
              </a:r>
              <a:endParaRPr lang="en-MY" altLang="en-US" sz="16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grpSp>
    </p:spTree>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Group 19"/>
          <p:cNvGrpSpPr/>
          <p:nvPr/>
        </p:nvGrpSpPr>
        <p:grpSpPr>
          <a:xfrm>
            <a:off x="448310" y="-8445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sp>
        <p:nvSpPr>
          <p:cNvPr id="8" name="文本框 5"/>
          <p:cNvSpPr txBox="1"/>
          <p:nvPr/>
        </p:nvSpPr>
        <p:spPr>
          <a:xfrm>
            <a:off x="2190750" y="1616075"/>
            <a:ext cx="8415655" cy="1076325"/>
          </a:xfrm>
          <a:prstGeom prst="rect">
            <a:avLst/>
          </a:prstGeom>
          <a:noFill/>
          <a:ln>
            <a:solidFill>
              <a:srgbClr val="000000">
                <a:alpha val="0"/>
              </a:srgbClr>
            </a:solidFill>
          </a:ln>
        </p:spPr>
        <p:txBody>
          <a:bodyPr wrap="square" rtlCol="0">
            <a:spAutoFit/>
          </a:bodyPr>
          <a:p>
            <a:pPr lvl="0" algn="just"/>
            <a:r>
              <a:rPr lang="zh-CN" altLang="en-US" sz="1600" b="1"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（1）</a:t>
            </a:r>
            <a:r>
              <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It accelerates blood circulation, rapidly metabolizes and eliminates acidic substances in the body, alkalizes the blood, catabolizes cholesterol, triglycerides and other substances adhered to the blood vessel wall, and improves the internal environment;</a:t>
            </a:r>
            <a:endParaRPr lang="en-US" altLang="zh-CN"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pic>
        <p:nvPicPr>
          <p:cNvPr id="9" name="Picture 8"/>
          <p:cNvPicPr>
            <a:picLocks noChangeAspect="1"/>
          </p:cNvPicPr>
          <p:nvPr/>
        </p:nvPicPr>
        <p:blipFill>
          <a:blip r:embed="rId3"/>
          <a:stretch>
            <a:fillRect/>
          </a:stretch>
        </p:blipFill>
        <p:spPr>
          <a:xfrm>
            <a:off x="316230" y="3409315"/>
            <a:ext cx="2574925" cy="1967230"/>
          </a:xfrm>
          <a:prstGeom prst="rect">
            <a:avLst/>
          </a:prstGeom>
        </p:spPr>
      </p:pic>
      <p:pic>
        <p:nvPicPr>
          <p:cNvPr id="13" name="Picture 12"/>
          <p:cNvPicPr>
            <a:picLocks noChangeAspect="1"/>
          </p:cNvPicPr>
          <p:nvPr/>
        </p:nvPicPr>
        <p:blipFill>
          <a:blip r:embed="rId4"/>
          <a:stretch>
            <a:fillRect/>
          </a:stretch>
        </p:blipFill>
        <p:spPr>
          <a:xfrm>
            <a:off x="3021330" y="3409315"/>
            <a:ext cx="2722245" cy="1967230"/>
          </a:xfrm>
          <a:prstGeom prst="rect">
            <a:avLst/>
          </a:prstGeom>
        </p:spPr>
      </p:pic>
      <p:pic>
        <p:nvPicPr>
          <p:cNvPr id="14" name="Picture 13"/>
          <p:cNvPicPr>
            <a:picLocks noChangeAspect="1"/>
          </p:cNvPicPr>
          <p:nvPr/>
        </p:nvPicPr>
        <p:blipFill>
          <a:blip r:embed="rId5"/>
          <a:stretch>
            <a:fillRect/>
          </a:stretch>
        </p:blipFill>
        <p:spPr>
          <a:xfrm>
            <a:off x="5887720" y="3408680"/>
            <a:ext cx="3180080" cy="1967865"/>
          </a:xfrm>
          <a:prstGeom prst="rect">
            <a:avLst/>
          </a:prstGeom>
        </p:spPr>
      </p:pic>
      <p:pic>
        <p:nvPicPr>
          <p:cNvPr id="15" name="Picture 14"/>
          <p:cNvPicPr>
            <a:picLocks noChangeAspect="1"/>
          </p:cNvPicPr>
          <p:nvPr/>
        </p:nvPicPr>
        <p:blipFill>
          <a:blip r:embed="rId6"/>
          <a:stretch>
            <a:fillRect/>
          </a:stretch>
        </p:blipFill>
        <p:spPr>
          <a:xfrm>
            <a:off x="9197340" y="3409950"/>
            <a:ext cx="2717165" cy="1966595"/>
          </a:xfrm>
          <a:prstGeom prst="rect">
            <a:avLst/>
          </a:prstGeom>
        </p:spPr>
      </p:pic>
      <p:sp>
        <p:nvSpPr>
          <p:cNvPr id="34" name="文本框 5"/>
          <p:cNvSpPr txBox="1"/>
          <p:nvPr/>
        </p:nvSpPr>
        <p:spPr>
          <a:xfrm>
            <a:off x="316865" y="5464810"/>
            <a:ext cx="2574290" cy="583565"/>
          </a:xfrm>
          <a:prstGeom prst="rect">
            <a:avLst/>
          </a:prstGeom>
          <a:noFill/>
          <a:ln>
            <a:solidFill>
              <a:srgbClr val="000000">
                <a:alpha val="0"/>
              </a:srgbClr>
            </a:solidFill>
          </a:ln>
        </p:spPr>
        <p:txBody>
          <a:bodyPr wrap="square" rtlCol="0">
            <a:spAutoFit/>
          </a:bodyPr>
          <a:p>
            <a:pPr lvl="0" algn="ctr">
              <a:lnSpc>
                <a:spcPct val="100000"/>
              </a:lnSpc>
              <a:spcBef>
                <a:spcPts val="0"/>
              </a:spcBef>
              <a:spcAft>
                <a:spcPts val="0"/>
              </a:spcAft>
            </a:pPr>
            <a:r>
              <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Clearing stasis &amp; blockage</a:t>
            </a:r>
            <a:endPar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17" name="文本框 5"/>
          <p:cNvSpPr txBox="1"/>
          <p:nvPr/>
        </p:nvSpPr>
        <p:spPr>
          <a:xfrm>
            <a:off x="3094990" y="5464810"/>
            <a:ext cx="2574290" cy="337185"/>
          </a:xfrm>
          <a:prstGeom prst="rect">
            <a:avLst/>
          </a:prstGeom>
          <a:noFill/>
          <a:ln>
            <a:solidFill>
              <a:srgbClr val="000000">
                <a:alpha val="0"/>
              </a:srgbClr>
            </a:solidFill>
          </a:ln>
        </p:spPr>
        <p:txBody>
          <a:bodyPr wrap="square" rtlCol="0">
            <a:spAutoFit/>
          </a:bodyPr>
          <a:p>
            <a:pPr lvl="0" algn="ctr">
              <a:lnSpc>
                <a:spcPct val="100000"/>
              </a:lnSpc>
            </a:pPr>
            <a:r>
              <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Detoxifies colon</a:t>
            </a:r>
            <a:endPar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18" name="文本框 5"/>
          <p:cNvSpPr txBox="1"/>
          <p:nvPr/>
        </p:nvSpPr>
        <p:spPr>
          <a:xfrm>
            <a:off x="5906770" y="5440680"/>
            <a:ext cx="3167380" cy="337185"/>
          </a:xfrm>
          <a:prstGeom prst="rect">
            <a:avLst/>
          </a:prstGeom>
          <a:noFill/>
          <a:ln>
            <a:solidFill>
              <a:srgbClr val="000000">
                <a:alpha val="0"/>
              </a:srgbClr>
            </a:solidFill>
          </a:ln>
        </p:spPr>
        <p:txBody>
          <a:bodyPr wrap="square" rtlCol="0">
            <a:spAutoFit/>
          </a:bodyPr>
          <a:p>
            <a:pPr lvl="0" algn="ctr">
              <a:lnSpc>
                <a:spcPct val="100000"/>
              </a:lnSpc>
            </a:pPr>
            <a:r>
              <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Fat burning</a:t>
            </a:r>
            <a:endPar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21" name="文本框 5"/>
          <p:cNvSpPr txBox="1"/>
          <p:nvPr/>
        </p:nvSpPr>
        <p:spPr>
          <a:xfrm>
            <a:off x="9197340" y="5440680"/>
            <a:ext cx="2717800" cy="337185"/>
          </a:xfrm>
          <a:prstGeom prst="rect">
            <a:avLst/>
          </a:prstGeom>
          <a:noFill/>
          <a:ln>
            <a:solidFill>
              <a:srgbClr val="000000">
                <a:alpha val="0"/>
              </a:srgbClr>
            </a:solidFill>
          </a:ln>
        </p:spPr>
        <p:txBody>
          <a:bodyPr wrap="square" rtlCol="0">
            <a:spAutoFit/>
          </a:bodyPr>
          <a:p>
            <a:pPr lvl="0" algn="ctr">
              <a:lnSpc>
                <a:spcPct val="100000"/>
              </a:lnSpc>
            </a:pPr>
            <a:r>
              <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Eliminates toxins</a:t>
            </a:r>
            <a:endParaRPr lang="en-MY" altLang="en-US" sz="16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2" name="文本框 5"/>
          <p:cNvSpPr txBox="1"/>
          <p:nvPr/>
        </p:nvSpPr>
        <p:spPr>
          <a:xfrm>
            <a:off x="2744470" y="612775"/>
            <a:ext cx="6703060" cy="583565"/>
          </a:xfrm>
          <a:prstGeom prst="rect">
            <a:avLst/>
          </a:prstGeom>
          <a:noFill/>
          <a:ln>
            <a:solidFill>
              <a:srgbClr val="000000">
                <a:alpha val="0"/>
              </a:srgbClr>
            </a:solidFill>
          </a:ln>
        </p:spPr>
        <p:txBody>
          <a:bodyPr wrap="square" rtlCol="0">
            <a:spAutoFit/>
          </a:bodyPr>
          <a:p>
            <a:pPr algn="ctr"/>
            <a:r>
              <a:rPr lang="en-US" altLang="zh-CN" sz="3200" b="1" dirty="0">
                <a:solidFill>
                  <a:srgbClr val="00283C"/>
                </a:solidFill>
                <a:latin typeface="Open Sans ExtraBold" charset="0"/>
                <a:ea typeface="Alibaba PuHuiTi Medium" panose="00020600040101010101" charset="-122"/>
                <a:cs typeface="Open Sans ExtraBold" charset="0"/>
                <a:sym typeface="+mn-ea"/>
              </a:rPr>
              <a:t>P</a:t>
            </a:r>
            <a:r>
              <a:rPr lang="en-US" sz="3200" b="1" dirty="0">
                <a:solidFill>
                  <a:srgbClr val="00283C"/>
                </a:solidFill>
                <a:latin typeface="Open Sans ExtraBold" charset="0"/>
                <a:ea typeface="Alibaba PuHuiTi Medium" panose="00020600040101010101" charset="-122"/>
                <a:cs typeface="Open Sans ExtraBold" charset="0"/>
                <a:sym typeface="+mn-ea"/>
              </a:rPr>
              <a:t>urifies The Body</a:t>
            </a:r>
            <a:endParaRPr lang="en-US" altLang="zh-CN" sz="3200" b="1" dirty="0">
              <a:ln>
                <a:noFill/>
              </a:ln>
              <a:solidFill>
                <a:srgbClr val="00283C"/>
              </a:solidFill>
              <a:latin typeface="Open Sans ExtraBold" charset="0"/>
              <a:ea typeface="Alibaba PuHuiTi Medium" panose="00020600040101010101" charset="-122"/>
              <a:cs typeface="Open Sans ExtraBold" charset="0"/>
              <a:sym typeface="+mn-ea"/>
            </a:endParaRPr>
          </a:p>
        </p:txBody>
      </p:sp>
      <p:grpSp>
        <p:nvGrpSpPr>
          <p:cNvPr id="6" name="Group 5"/>
          <p:cNvGrpSpPr/>
          <p:nvPr/>
        </p:nvGrpSpPr>
        <p:grpSpPr>
          <a:xfrm>
            <a:off x="542925" y="1414145"/>
            <a:ext cx="1469390" cy="1469390"/>
            <a:chOff x="855" y="2227"/>
            <a:chExt cx="2314" cy="2314"/>
          </a:xfrm>
        </p:grpSpPr>
        <p:sp>
          <p:nvSpPr>
            <p:cNvPr id="4" name="Oval 3"/>
            <p:cNvSpPr/>
            <p:nvPr/>
          </p:nvSpPr>
          <p:spPr>
            <a:xfrm>
              <a:off x="855" y="2227"/>
              <a:ext cx="2315" cy="2315"/>
            </a:xfrm>
            <a:prstGeom prst="ellipse">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855" y="2978"/>
              <a:ext cx="2280" cy="813"/>
            </a:xfrm>
            <a:prstGeom prst="rect">
              <a:avLst/>
            </a:prstGeom>
            <a:noFill/>
            <a:ln>
              <a:noFill/>
            </a:ln>
            <a:extLst>
              <a:ext uri="{909E8E84-426E-40DD-AFC4-6F175D3DCCD1}">
                <a14:hiddenFill xmlns:a14="http://schemas.microsoft.com/office/drawing/2010/main">
                  <a:grp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altLang="en-US" sz="1600" b="1" dirty="0">
                  <a:solidFill>
                    <a:schemeClr val="bg1"/>
                  </a:solidFill>
                  <a:latin typeface="Montserrat ExtraBold" panose="00000900000000000000" charset="0"/>
                  <a:cs typeface="Montserrat ExtraBold" panose="00000900000000000000" charset="0"/>
                  <a:sym typeface="+mn-ea"/>
                </a:rPr>
                <a:t>PURIFYING</a:t>
              </a:r>
              <a:endParaRPr lang="en-MY" altLang="en-US" sz="16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2183130" y="1318895"/>
            <a:ext cx="6304915" cy="2306955"/>
          </a:xfrm>
          <a:prstGeom prst="rect">
            <a:avLst/>
          </a:prstGeom>
          <a:noFill/>
          <a:ln>
            <a:solidFill>
              <a:srgbClr val="000000">
                <a:alpha val="0"/>
              </a:srgbClr>
            </a:solidFill>
          </a:ln>
        </p:spPr>
        <p:txBody>
          <a:bodyPr wrap="square" rtlCol="0">
            <a:spAutoFit/>
          </a:bodyPr>
          <a:p>
            <a:pPr algn="just"/>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( 1 )</a:t>
            </a:r>
            <a:r>
              <a:rPr lang="en-US" sz="1600" b="1" dirty="0">
                <a:solidFill>
                  <a:srgbClr val="FF0000"/>
                </a:solidFill>
                <a:effectLst/>
                <a:latin typeface="Montserrat" panose="02000505000000020004" pitchFamily="2" charset="0"/>
                <a:ea typeface="Times New Roman" panose="02020603050405020304" pitchFamily="18" charset="0"/>
                <a:cs typeface="Montserrat" panose="02000505000000020004" pitchFamily="2" charset="0"/>
                <a:sym typeface="+mn-ea"/>
              </a:rPr>
              <a:t> </a:t>
            </a:r>
            <a:r>
              <a:rPr 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Removes Freckle &amp; wrinkle, removes dark circles </a:t>
            </a:r>
            <a:endParaRPr 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algn="just"/>
            <a:r>
              <a:rPr 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&amp; eye bags</a:t>
            </a:r>
            <a:r>
              <a:rPr lang="en-MY" alt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a:t>
            </a:r>
            <a:endParaRPr lang="zh-CN" altLang="en-US" sz="16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just">
              <a:lnSpc>
                <a:spcPct val="100000"/>
              </a:lnSpc>
            </a:pPr>
            <a:endPar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lnSpc>
                <a:spcPct val="100000"/>
              </a:lnSpc>
            </a:pP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( 2 ) </a:t>
            </a:r>
            <a:r>
              <a:rPr lang="en-MY" altLang="en-US" sz="1600" dirty="0">
                <a:solidFill>
                  <a:srgbClr val="333333"/>
                </a:solidFill>
                <a:latin typeface="Montserrat" panose="02000505000000020004" pitchFamily="2" charset="0"/>
                <a:cs typeface="Montserrat" panose="02000505000000020004" pitchFamily="2" charset="0"/>
                <a:sym typeface="+mn-ea"/>
              </a:rPr>
              <a:t>S</a:t>
            </a:r>
            <a:r>
              <a:rPr lang="en-US" sz="1600" dirty="0">
                <a:solidFill>
                  <a:srgbClr val="333333"/>
                </a:solidFill>
                <a:latin typeface="Montserrat" panose="02000505000000020004" pitchFamily="2" charset="0"/>
                <a:cs typeface="Montserrat" panose="02000505000000020004" pitchFamily="2" charset="0"/>
                <a:sym typeface="+mn-ea"/>
              </a:rPr>
              <a:t>kin becomes </a:t>
            </a:r>
            <a:r>
              <a:rPr lang="en-MY" altLang="en-US" sz="1600" dirty="0">
                <a:solidFill>
                  <a:srgbClr val="333333"/>
                </a:solidFill>
                <a:latin typeface="Montserrat" panose="02000505000000020004" pitchFamily="2" charset="0"/>
                <a:cs typeface="Montserrat" panose="02000505000000020004" pitchFamily="2" charset="0"/>
                <a:sym typeface="+mn-ea"/>
              </a:rPr>
              <a:t>more </a:t>
            </a:r>
            <a:r>
              <a:rPr lang="en-US" sz="1600" dirty="0">
                <a:solidFill>
                  <a:srgbClr val="333333"/>
                </a:solidFill>
                <a:latin typeface="Montserrat" panose="02000505000000020004" pitchFamily="2" charset="0"/>
                <a:cs typeface="Montserrat" panose="02000505000000020004" pitchFamily="2" charset="0"/>
                <a:sym typeface="+mn-ea"/>
              </a:rPr>
              <a:t>radiant and elastic</a:t>
            </a:r>
            <a:r>
              <a:rPr lang="en-MY" altLang="en-US" sz="1600" dirty="0">
                <a:solidFill>
                  <a:srgbClr val="333333"/>
                </a:solidFill>
                <a:latin typeface="Montserrat" panose="02000505000000020004" pitchFamily="2" charset="0"/>
                <a:cs typeface="Montserrat" panose="02000505000000020004" pitchFamily="2" charset="0"/>
                <a:sym typeface="+mn-ea"/>
              </a:rPr>
              <a:t>.</a:t>
            </a:r>
            <a:endParaRPr lang="zh-CN" altLang="en-US" sz="1600" dirty="0">
              <a:solidFill>
                <a:srgbClr val="333333"/>
              </a:solidFill>
              <a:latin typeface="Montserrat" panose="02000505000000020004" pitchFamily="2" charset="0"/>
              <a:cs typeface="Montserrat" panose="02000505000000020004" pitchFamily="2" charset="0"/>
              <a:sym typeface="+mn-ea"/>
            </a:endParaRPr>
          </a:p>
          <a:p>
            <a:pPr algn="just"/>
            <a:endPar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algn="just"/>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( 3 ) </a:t>
            </a:r>
            <a:r>
              <a:rPr lang="en-MY" alt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Skin becomes lighter, moist and rosy.</a:t>
            </a:r>
            <a:endParaRPr lang="en-MY" sz="1600" dirty="0">
              <a:effectLst/>
              <a:latin typeface="Montserrat" panose="02000505000000020004" pitchFamily="2" charset="0"/>
              <a:ea typeface="DengXian" panose="02010600030101010101" pitchFamily="2" charset="-122"/>
              <a:cs typeface="Montserrat" panose="02000505000000020004" pitchFamily="2" charset="0"/>
            </a:endParaRPr>
          </a:p>
          <a:p>
            <a:pPr lvl="0" algn="just">
              <a:lnSpc>
                <a:spcPct val="100000"/>
              </a:lnSpc>
            </a:pPr>
            <a:endPar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l">
              <a:lnSpc>
                <a:spcPct val="100000"/>
              </a:lnSpc>
            </a:pP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( 4 ) </a:t>
            </a:r>
            <a:r>
              <a:rPr lang="en-US" sz="1600"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Detoxification, accelerating metabolism, activating blood &amp; cells, regulates body from inside out</a:t>
            </a:r>
            <a:endParaRPr lang="zh-CN" altLang="en-US" sz="160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9" name="Rectangles 8"/>
          <p:cNvSpPr/>
          <p:nvPr/>
        </p:nvSpPr>
        <p:spPr>
          <a:xfrm>
            <a:off x="4614545" y="3742690"/>
            <a:ext cx="6675755" cy="2775585"/>
          </a:xfrm>
          <a:prstGeom prst="rect">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0" name="Group 19"/>
          <p:cNvGrpSpPr/>
          <p:nvPr/>
        </p:nvGrpSpPr>
        <p:grpSpPr>
          <a:xfrm>
            <a:off x="448310" y="-8445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pic>
        <p:nvPicPr>
          <p:cNvPr id="5" name="Picture 4"/>
          <p:cNvPicPr>
            <a:picLocks noChangeAspect="1"/>
          </p:cNvPicPr>
          <p:nvPr/>
        </p:nvPicPr>
        <p:blipFill>
          <a:blip r:embed="rId3"/>
          <a:stretch>
            <a:fillRect/>
          </a:stretch>
        </p:blipFill>
        <p:spPr>
          <a:xfrm>
            <a:off x="1085215" y="3769360"/>
            <a:ext cx="3274695" cy="2758440"/>
          </a:xfrm>
          <a:prstGeom prst="rect">
            <a:avLst/>
          </a:prstGeom>
        </p:spPr>
      </p:pic>
      <p:pic>
        <p:nvPicPr>
          <p:cNvPr id="6" name="Picture 5"/>
          <p:cNvPicPr>
            <a:picLocks noChangeAspect="1"/>
          </p:cNvPicPr>
          <p:nvPr/>
        </p:nvPicPr>
        <p:blipFill>
          <a:blip r:embed="rId4"/>
          <a:stretch>
            <a:fillRect/>
          </a:stretch>
        </p:blipFill>
        <p:spPr>
          <a:xfrm>
            <a:off x="8738235" y="1213485"/>
            <a:ext cx="2865755" cy="2259330"/>
          </a:xfrm>
          <a:prstGeom prst="rect">
            <a:avLst/>
          </a:prstGeom>
        </p:spPr>
      </p:pic>
      <p:sp>
        <p:nvSpPr>
          <p:cNvPr id="7" name="文本框 5"/>
          <p:cNvSpPr txBox="1"/>
          <p:nvPr/>
        </p:nvSpPr>
        <p:spPr>
          <a:xfrm>
            <a:off x="4963160" y="4269740"/>
            <a:ext cx="6062345" cy="1714500"/>
          </a:xfrm>
          <a:prstGeom prst="rect">
            <a:avLst/>
          </a:prstGeom>
          <a:noFill/>
          <a:ln>
            <a:solidFill>
              <a:srgbClr val="000000">
                <a:alpha val="0"/>
              </a:srgbClr>
            </a:solidFill>
          </a:ln>
        </p:spPr>
        <p:txBody>
          <a:bodyPr wrap="square" rtlCol="0">
            <a:spAutoFit/>
          </a:bodyPr>
          <a:p>
            <a:pPr algn="l">
              <a:lnSpc>
                <a:spcPct val="110000"/>
              </a:lnSpc>
              <a:spcBef>
                <a:spcPts val="0"/>
              </a:spcBef>
              <a:spcAft>
                <a:spcPts val="0"/>
              </a:spcAft>
            </a:pPr>
            <a:r>
              <a:rPr lang="en-US" sz="24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The </a:t>
            </a:r>
            <a:r>
              <a:rPr sz="24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Bio energies</a:t>
            </a:r>
            <a:r>
              <a:rPr lang="en-US" sz="24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 can activate cell vitality, stimulate collagen regeneration, delay skin aging  and </a:t>
            </a:r>
            <a:r>
              <a:rPr lang="en-US" sz="2400" b="1" dirty="0" err="1">
                <a:solidFill>
                  <a:schemeClr val="bg1"/>
                </a:solidFill>
                <a:latin typeface="Montserrat SemiBold" panose="00000700000000000000" charset="0"/>
                <a:ea typeface="Alibaba PuHuiTi Medium" panose="00020600040101010101" charset="-122"/>
                <a:cs typeface="Montserrat SemiBold" panose="00000700000000000000" charset="0"/>
                <a:sym typeface="+mn-ea"/>
              </a:rPr>
              <a:t>smoothes</a:t>
            </a:r>
            <a:r>
              <a:rPr lang="en-US" sz="24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 wrinkles!</a:t>
            </a:r>
            <a:endParaRPr lang="en-MY" altLang="en-US" sz="24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p:txBody>
      </p:sp>
      <p:sp>
        <p:nvSpPr>
          <p:cNvPr id="2" name="Oval 1"/>
          <p:cNvSpPr/>
          <p:nvPr/>
        </p:nvSpPr>
        <p:spPr>
          <a:xfrm>
            <a:off x="542925" y="1414145"/>
            <a:ext cx="1470025" cy="1470025"/>
          </a:xfrm>
          <a:prstGeom prst="ellipse">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493395" y="1891030"/>
            <a:ext cx="1546860" cy="516255"/>
          </a:xfrm>
          <a:prstGeom prst="rect">
            <a:avLst/>
          </a:prstGeom>
          <a:noFill/>
          <a:ln>
            <a:noFill/>
          </a:ln>
          <a:extLst>
            <a:ext uri="{909E8E84-426E-40DD-AFC4-6F175D3DCCD1}">
              <a14:hiddenFill xmlns:a14="http://schemas.microsoft.com/office/drawing/2010/main">
                <a:grp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altLang="en-US" sz="1400" b="1" dirty="0">
                <a:solidFill>
                  <a:schemeClr val="bg1"/>
                </a:solidFill>
                <a:latin typeface="Montserrat ExtraBold" panose="00000900000000000000" charset="0"/>
                <a:cs typeface="Montserrat ExtraBold" panose="00000900000000000000" charset="0"/>
                <a:sym typeface="+mn-ea"/>
              </a:rPr>
              <a:t>BEAUTIFYING</a:t>
            </a:r>
            <a:endParaRPr lang="en-MY" altLang="en-US" sz="14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4" name="文本框 5"/>
          <p:cNvSpPr txBox="1"/>
          <p:nvPr/>
        </p:nvSpPr>
        <p:spPr>
          <a:xfrm>
            <a:off x="2744470" y="612775"/>
            <a:ext cx="6703060" cy="583565"/>
          </a:xfrm>
          <a:prstGeom prst="rect">
            <a:avLst/>
          </a:prstGeom>
          <a:noFill/>
          <a:ln>
            <a:solidFill>
              <a:srgbClr val="000000">
                <a:alpha val="0"/>
              </a:srgbClr>
            </a:solidFill>
          </a:ln>
        </p:spPr>
        <p:txBody>
          <a:bodyPr wrap="square" rtlCol="0" anchor="ctr" anchorCtr="0">
            <a:spAutoFit/>
          </a:bodyPr>
          <a:p>
            <a:pPr algn="ctr"/>
            <a:r>
              <a:rPr lang="en-MY" altLang="en-US" sz="3200" b="1" dirty="0">
                <a:ln>
                  <a:noFill/>
                </a:ln>
                <a:solidFill>
                  <a:srgbClr val="00283C"/>
                </a:solidFill>
                <a:latin typeface="Open Sans ExtraBold" charset="0"/>
                <a:ea typeface="Alibaba PuHuiTi Medium" panose="00020600040101010101" charset="-122"/>
                <a:cs typeface="Open Sans ExtraBold" charset="0"/>
                <a:sym typeface="+mn-ea"/>
              </a:rPr>
              <a:t>Beauty &amp; Anti-aging</a:t>
            </a:r>
            <a:endParaRPr lang="en-MY" altLang="en-US" sz="3200" b="1" dirty="0">
              <a:ln>
                <a:noFill/>
              </a:ln>
              <a:solidFill>
                <a:srgbClr val="00283C"/>
              </a:solidFill>
              <a:latin typeface="Open Sans ExtraBold" charset="0"/>
              <a:ea typeface="Alibaba PuHuiTi Medium" panose="00020600040101010101" charset="-122"/>
              <a:cs typeface="Open Sans ExtraBold" charset="0"/>
              <a:sym typeface="+mn-ea"/>
            </a:endParaRPr>
          </a:p>
        </p:txBody>
      </p:sp>
    </p:spTree>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Picture 8"/>
          <p:cNvPicPr>
            <a:picLocks noChangeAspect="1"/>
          </p:cNvPicPr>
          <p:nvPr/>
        </p:nvPicPr>
        <p:blipFill>
          <a:blip r:embed="rId1"/>
          <a:srcRect l="1052" r="114"/>
          <a:stretch>
            <a:fillRect/>
          </a:stretch>
        </p:blipFill>
        <p:spPr>
          <a:xfrm>
            <a:off x="588010" y="1595755"/>
            <a:ext cx="3900170" cy="4652645"/>
          </a:xfrm>
          <a:prstGeom prst="rect">
            <a:avLst/>
          </a:prstGeom>
        </p:spPr>
      </p:pic>
      <p:sp>
        <p:nvSpPr>
          <p:cNvPr id="22" name="Rectangles 21"/>
          <p:cNvSpPr/>
          <p:nvPr/>
        </p:nvSpPr>
        <p:spPr>
          <a:xfrm>
            <a:off x="8273415" y="1581150"/>
            <a:ext cx="3235960" cy="151320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1" name="Rectangles 20"/>
          <p:cNvSpPr/>
          <p:nvPr/>
        </p:nvSpPr>
        <p:spPr>
          <a:xfrm>
            <a:off x="4784090" y="1585595"/>
            <a:ext cx="3235960" cy="151320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0" name="Group 19"/>
          <p:cNvGrpSpPr/>
          <p:nvPr/>
        </p:nvGrpSpPr>
        <p:grpSpPr>
          <a:xfrm>
            <a:off x="448310" y="-84455"/>
            <a:ext cx="11703050" cy="1386840"/>
            <a:chOff x="842" y="-133"/>
            <a:chExt cx="18430" cy="2184"/>
          </a:xfrm>
        </p:grpSpPr>
        <p:pic>
          <p:nvPicPr>
            <p:cNvPr id="11" name="Picture 10" descr="Prife Logo (Color)"/>
            <p:cNvPicPr>
              <a:picLocks noChangeAspect="1"/>
            </p:cNvPicPr>
            <p:nvPr/>
          </p:nvPicPr>
          <p:blipFill>
            <a:blip r:embed="rId2"/>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3"/>
            <a:stretch>
              <a:fillRect/>
            </a:stretch>
          </p:blipFill>
          <p:spPr>
            <a:xfrm>
              <a:off x="14200" y="-133"/>
              <a:ext cx="5073" cy="2185"/>
            </a:xfrm>
            <a:prstGeom prst="rect">
              <a:avLst/>
            </a:prstGeom>
          </p:spPr>
        </p:pic>
      </p:grpSp>
      <p:sp>
        <p:nvSpPr>
          <p:cNvPr id="23" name="文本框 5"/>
          <p:cNvSpPr txBox="1"/>
          <p:nvPr/>
        </p:nvSpPr>
        <p:spPr>
          <a:xfrm>
            <a:off x="4900930" y="1844675"/>
            <a:ext cx="3322955" cy="953135"/>
          </a:xfrm>
          <a:prstGeom prst="rect">
            <a:avLst/>
          </a:prstGeom>
          <a:noFill/>
          <a:ln>
            <a:solidFill>
              <a:srgbClr val="000000">
                <a:alpha val="0"/>
              </a:srgbClr>
            </a:solidFill>
          </a:ln>
        </p:spPr>
        <p:txBody>
          <a:bodyPr wrap="square" rtlCol="0">
            <a:spAutoFit/>
          </a:bodyPr>
          <a:p>
            <a:pPr lvl="0" algn="l">
              <a:lnSpc>
                <a:spcPct val="100000"/>
              </a:lnSpc>
            </a:pPr>
            <a:r>
              <a:rPr lang="en-MY" altLang="zh-CN" sz="2000"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rPr>
              <a:t>Self-start detection</a:t>
            </a:r>
            <a:endParaRPr lang="zh-CN" altLang="en-US" sz="200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a:p>
            <a:pPr lvl="0" algn="l">
              <a:lnSpc>
                <a:spcPct val="100000"/>
              </a:lnSpc>
            </a:pPr>
            <a:endParaRPr lang="en-MY" altLang="zh-CN" sz="600"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a:p>
            <a:pPr lvl="0" algn="l">
              <a:lnSpc>
                <a:spcPct val="100000"/>
              </a:lnSpc>
            </a:pPr>
            <a:r>
              <a:rPr lang="en-MY" altLang="zh-CN" sz="1500"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Breakpoint memory, easy to continue </a:t>
            </a:r>
            <a:endParaRPr lang="en-MY" altLang="zh-CN" sz="1500"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p:txBody>
      </p:sp>
      <p:sp>
        <p:nvSpPr>
          <p:cNvPr id="10" name="文本框 5"/>
          <p:cNvSpPr txBox="1"/>
          <p:nvPr/>
        </p:nvSpPr>
        <p:spPr>
          <a:xfrm>
            <a:off x="8047355" y="1906270"/>
            <a:ext cx="3537585" cy="829945"/>
          </a:xfrm>
          <a:prstGeom prst="rect">
            <a:avLst/>
          </a:prstGeom>
          <a:noFill/>
          <a:ln>
            <a:solidFill>
              <a:srgbClr val="000000">
                <a:alpha val="0"/>
              </a:srgbClr>
            </a:solidFill>
          </a:ln>
        </p:spPr>
        <p:txBody>
          <a:bodyPr wrap="square" rtlCol="0">
            <a:spAutoFit/>
          </a:bodyPr>
          <a:p>
            <a:pPr lvl="0" algn="ctr">
              <a:lnSpc>
                <a:spcPct val="100000"/>
              </a:lnSpc>
            </a:pPr>
            <a:r>
              <a:rPr lang="zh-CN" altLang="en-US" sz="2400">
                <a:solidFill>
                  <a:schemeClr val="bg1"/>
                </a:solidFill>
                <a:latin typeface="Montserrat ExtraBold" panose="00000900000000000000" charset="0"/>
                <a:ea typeface="Alibaba PuHuiTi Medium" panose="00020600040101010101" charset="-122"/>
                <a:cs typeface="Montserrat ExtraBold" panose="00000900000000000000" charset="0"/>
                <a:sym typeface="+mn-ea"/>
              </a:rPr>
              <a:t>IMD</a:t>
            </a:r>
            <a:endParaRPr lang="zh-CN" altLang="en-US" sz="240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a:p>
            <a:pPr lvl="0" algn="ctr">
              <a:lnSpc>
                <a:spcPct val="100000"/>
              </a:lnSpc>
            </a:pPr>
            <a:endParaRPr lang="zh-CN" altLang="en-US" sz="80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a:p>
            <a:pPr lvl="0" algn="ctr">
              <a:lnSpc>
                <a:spcPct val="100000"/>
              </a:lnSpc>
            </a:pPr>
            <a:r>
              <a:rPr lang="zh-CN" altLang="en-US" sz="1600">
                <a:solidFill>
                  <a:schemeClr val="bg1"/>
                </a:solidFill>
                <a:latin typeface="Montserrat ExtraBold" panose="00000900000000000000" charset="0"/>
                <a:ea typeface="Alibaba PuHuiTi Medium" panose="00020600040101010101" charset="-122"/>
                <a:cs typeface="Montserrat ExtraBold" panose="00000900000000000000" charset="0"/>
                <a:sym typeface="+mn-ea"/>
              </a:rPr>
              <a:t>（I</a:t>
            </a:r>
            <a:r>
              <a:rPr lang="en-US" altLang="zh-CN" sz="1600">
                <a:solidFill>
                  <a:schemeClr val="bg1"/>
                </a:solidFill>
                <a:latin typeface="Montserrat ExtraBold" panose="00000900000000000000" charset="0"/>
                <a:ea typeface="Alibaba PuHuiTi Medium" panose="00020600040101010101" charset="-122"/>
                <a:cs typeface="Montserrat ExtraBold" panose="00000900000000000000" charset="0"/>
                <a:sym typeface="+mn-ea"/>
              </a:rPr>
              <a:t>n</a:t>
            </a:r>
            <a:r>
              <a:rPr lang="zh-CN" altLang="en-US" sz="1600">
                <a:solidFill>
                  <a:schemeClr val="bg1"/>
                </a:solidFill>
                <a:latin typeface="Montserrat ExtraBold" panose="00000900000000000000" charset="0"/>
                <a:ea typeface="Alibaba PuHuiTi Medium" panose="00020600040101010101" charset="-122"/>
                <a:cs typeface="Montserrat ExtraBold" panose="00000900000000000000" charset="0"/>
                <a:sym typeface="+mn-ea"/>
              </a:rPr>
              <a:t>-Mold-Decoration)</a:t>
            </a:r>
            <a:endParaRPr lang="zh-CN" altLang="en-US" sz="160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pic>
        <p:nvPicPr>
          <p:cNvPr id="12" name="Picture 11" descr="iTera Bio Paste4"/>
          <p:cNvPicPr>
            <a:picLocks noChangeAspect="1"/>
          </p:cNvPicPr>
          <p:nvPr/>
        </p:nvPicPr>
        <p:blipFill>
          <a:blip r:embed="rId4"/>
          <a:srcRect l="6977" t="39892" r="10831"/>
          <a:stretch>
            <a:fillRect/>
          </a:stretch>
        </p:blipFill>
        <p:spPr>
          <a:xfrm>
            <a:off x="8272780" y="3094355"/>
            <a:ext cx="3245485" cy="3154045"/>
          </a:xfrm>
          <a:prstGeom prst="rect">
            <a:avLst/>
          </a:prstGeom>
        </p:spPr>
      </p:pic>
      <p:pic>
        <p:nvPicPr>
          <p:cNvPr id="2" name="Picture 1" descr="Level Pix"/>
          <p:cNvPicPr>
            <a:picLocks noChangeAspect="1"/>
          </p:cNvPicPr>
          <p:nvPr/>
        </p:nvPicPr>
        <p:blipFill>
          <a:blip r:embed="rId5"/>
          <a:srcRect l="31908" t="39204" r="8077" b="14657"/>
          <a:stretch>
            <a:fillRect/>
          </a:stretch>
        </p:blipFill>
        <p:spPr>
          <a:xfrm>
            <a:off x="4784090" y="3098800"/>
            <a:ext cx="3248660" cy="3164205"/>
          </a:xfrm>
          <a:prstGeom prst="rect">
            <a:avLst/>
          </a:prstGeom>
        </p:spPr>
      </p:pic>
      <p:sp>
        <p:nvSpPr>
          <p:cNvPr id="3" name="文本框 5"/>
          <p:cNvSpPr txBox="1"/>
          <p:nvPr/>
        </p:nvSpPr>
        <p:spPr>
          <a:xfrm>
            <a:off x="2744470" y="640715"/>
            <a:ext cx="6703060" cy="521970"/>
          </a:xfrm>
          <a:prstGeom prst="rect">
            <a:avLst/>
          </a:prstGeom>
          <a:noFill/>
          <a:ln>
            <a:solidFill>
              <a:srgbClr val="000000">
                <a:alpha val="0"/>
              </a:srgbClr>
            </a:solidFill>
          </a:ln>
        </p:spPr>
        <p:txBody>
          <a:bodyPr wrap="square" rtlCol="0">
            <a:spAutoFit/>
          </a:bodyPr>
          <a:p>
            <a:pPr algn="ctr">
              <a:lnSpc>
                <a:spcPct val="100000"/>
              </a:lnSpc>
              <a:spcBef>
                <a:spcPts val="0"/>
              </a:spcBef>
              <a:spcAft>
                <a:spcPts val="0"/>
              </a:spcAft>
            </a:pPr>
            <a:r>
              <a:rPr lang="en-MY" sz="2800" b="1" dirty="0">
                <a:solidFill>
                  <a:srgbClr val="00283C"/>
                </a:solidFill>
                <a:latin typeface="Open Sans ExtraBold" charset="0"/>
                <a:ea typeface="Alibaba PuHuiTi Medium" panose="00020600040101010101" charset="-122"/>
                <a:cs typeface="Open Sans ExtraBold" charset="0"/>
                <a:sym typeface="+mn-ea"/>
              </a:rPr>
              <a:t>High End &amp; Core Technology</a:t>
            </a:r>
            <a:endParaRPr lang="en-MY" sz="2800" b="1" dirty="0">
              <a:ln>
                <a:noFill/>
              </a:ln>
              <a:solidFill>
                <a:srgbClr val="00283C"/>
              </a:solidFill>
              <a:latin typeface="Open Sans ExtraBold" charset="0"/>
              <a:ea typeface="Alibaba PuHuiTi Medium" panose="00020600040101010101" charset="-122"/>
              <a:cs typeface="Open Sans ExtraBold" charset="0"/>
              <a:sym typeface="+mn-ea"/>
            </a:endParaRPr>
          </a:p>
        </p:txBody>
      </p:sp>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Rectangles 35"/>
          <p:cNvSpPr/>
          <p:nvPr/>
        </p:nvSpPr>
        <p:spPr>
          <a:xfrm>
            <a:off x="10479405" y="1175385"/>
            <a:ext cx="1387475" cy="450215"/>
          </a:xfrm>
          <a:prstGeom prst="rect">
            <a:avLst/>
          </a:prstGeom>
          <a:solidFill>
            <a:srgbClr val="002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7" name="Rectangles 26"/>
          <p:cNvSpPr/>
          <p:nvPr/>
        </p:nvSpPr>
        <p:spPr>
          <a:xfrm>
            <a:off x="10479405" y="1610360"/>
            <a:ext cx="1386840" cy="3461385"/>
          </a:xfrm>
          <a:prstGeom prst="rect">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6" name="Rectangles 25"/>
          <p:cNvSpPr/>
          <p:nvPr/>
        </p:nvSpPr>
        <p:spPr>
          <a:xfrm>
            <a:off x="6777990" y="1356360"/>
            <a:ext cx="3702050" cy="371411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5" name="Rectangles 24"/>
          <p:cNvSpPr/>
          <p:nvPr/>
        </p:nvSpPr>
        <p:spPr>
          <a:xfrm>
            <a:off x="5020310" y="1610360"/>
            <a:ext cx="1757680" cy="3459480"/>
          </a:xfrm>
          <a:prstGeom prst="rect">
            <a:avLst/>
          </a:prstGeom>
          <a:solidFill>
            <a:srgbClr val="002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Rectangles 34"/>
          <p:cNvSpPr/>
          <p:nvPr/>
        </p:nvSpPr>
        <p:spPr>
          <a:xfrm>
            <a:off x="6776085" y="1171575"/>
            <a:ext cx="3703320" cy="445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0" name="Group 19"/>
          <p:cNvGrpSpPr/>
          <p:nvPr/>
        </p:nvGrpSpPr>
        <p:grpSpPr>
          <a:xfrm>
            <a:off x="488315" y="-9207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grpSp>
        <p:nvGrpSpPr>
          <p:cNvPr id="12" name="Group 11"/>
          <p:cNvGrpSpPr/>
          <p:nvPr/>
        </p:nvGrpSpPr>
        <p:grpSpPr>
          <a:xfrm rot="21060000">
            <a:off x="609140" y="1428686"/>
            <a:ext cx="3936596" cy="3243084"/>
            <a:chOff x="1166" y="2240"/>
            <a:chExt cx="7673" cy="6349"/>
          </a:xfrm>
        </p:grpSpPr>
        <p:pic>
          <p:nvPicPr>
            <p:cNvPr id="11" name="Picture 10"/>
            <p:cNvPicPr>
              <a:picLocks noChangeAspect="1"/>
            </p:cNvPicPr>
            <p:nvPr/>
          </p:nvPicPr>
          <p:blipFill>
            <a:blip r:embed="rId3"/>
            <a:stretch>
              <a:fillRect/>
            </a:stretch>
          </p:blipFill>
          <p:spPr>
            <a:xfrm rot="2100000">
              <a:off x="5246" y="2803"/>
              <a:ext cx="3593" cy="5085"/>
            </a:xfrm>
            <a:prstGeom prst="rect">
              <a:avLst/>
            </a:prstGeom>
          </p:spPr>
        </p:pic>
        <p:pic>
          <p:nvPicPr>
            <p:cNvPr id="9" name="Picture 8"/>
            <p:cNvPicPr>
              <a:picLocks noChangeAspect="1"/>
            </p:cNvPicPr>
            <p:nvPr/>
          </p:nvPicPr>
          <p:blipFill>
            <a:blip r:embed="rId3"/>
            <a:stretch>
              <a:fillRect/>
            </a:stretch>
          </p:blipFill>
          <p:spPr>
            <a:xfrm rot="1080000">
              <a:off x="4425" y="2240"/>
              <a:ext cx="3593" cy="5085"/>
            </a:xfrm>
            <a:prstGeom prst="rect">
              <a:avLst/>
            </a:prstGeom>
          </p:spPr>
        </p:pic>
        <p:pic>
          <p:nvPicPr>
            <p:cNvPr id="2" name="Picture 1"/>
            <p:cNvPicPr>
              <a:picLocks noChangeAspect="1"/>
            </p:cNvPicPr>
            <p:nvPr/>
          </p:nvPicPr>
          <p:blipFill>
            <a:blip r:embed="rId3"/>
            <a:stretch>
              <a:fillRect/>
            </a:stretch>
          </p:blipFill>
          <p:spPr>
            <a:xfrm rot="600000">
              <a:off x="3392" y="2257"/>
              <a:ext cx="3593" cy="5085"/>
            </a:xfrm>
            <a:prstGeom prst="rect">
              <a:avLst/>
            </a:prstGeom>
          </p:spPr>
        </p:pic>
        <p:pic>
          <p:nvPicPr>
            <p:cNvPr id="6" name="Picture 5"/>
            <p:cNvPicPr>
              <a:picLocks noChangeAspect="1"/>
            </p:cNvPicPr>
            <p:nvPr/>
          </p:nvPicPr>
          <p:blipFill>
            <a:blip r:embed="rId3"/>
            <a:stretch>
              <a:fillRect/>
            </a:stretch>
          </p:blipFill>
          <p:spPr>
            <a:xfrm>
              <a:off x="2474" y="2265"/>
              <a:ext cx="3593" cy="5085"/>
            </a:xfrm>
            <a:prstGeom prst="rect">
              <a:avLst/>
            </a:prstGeom>
          </p:spPr>
        </p:pic>
        <p:pic>
          <p:nvPicPr>
            <p:cNvPr id="8" name="Picture 7"/>
            <p:cNvPicPr>
              <a:picLocks noChangeAspect="1"/>
            </p:cNvPicPr>
            <p:nvPr/>
          </p:nvPicPr>
          <p:blipFill>
            <a:blip r:embed="rId3"/>
            <a:stretch>
              <a:fillRect/>
            </a:stretch>
          </p:blipFill>
          <p:spPr>
            <a:xfrm rot="20520000">
              <a:off x="1166" y="2546"/>
              <a:ext cx="4269" cy="6043"/>
            </a:xfrm>
            <a:prstGeom prst="rect">
              <a:avLst/>
            </a:prstGeom>
          </p:spPr>
        </p:pic>
      </p:grpSp>
      <p:sp>
        <p:nvSpPr>
          <p:cNvPr id="29" name="Rectangles 28"/>
          <p:cNvSpPr/>
          <p:nvPr/>
        </p:nvSpPr>
        <p:spPr>
          <a:xfrm>
            <a:off x="5022215" y="1174750"/>
            <a:ext cx="1753870" cy="441960"/>
          </a:xfrm>
          <a:prstGeom prst="rect">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Text Box 15"/>
          <p:cNvSpPr txBox="1"/>
          <p:nvPr/>
        </p:nvSpPr>
        <p:spPr>
          <a:xfrm>
            <a:off x="5066983" y="2301875"/>
            <a:ext cx="1711325" cy="306705"/>
          </a:xfrm>
          <a:prstGeom prst="rect">
            <a:avLst/>
          </a:prstGeom>
          <a:noFill/>
        </p:spPr>
        <p:txBody>
          <a:bodyPr wrap="square" rtlCol="0" anchor="t">
            <a:spAutoFit/>
          </a:bodyPr>
          <a:p>
            <a:pPr algn="ctr"/>
            <a:r>
              <a:rPr lang="en-US" sz="1400">
                <a:solidFill>
                  <a:schemeClr val="bg1"/>
                </a:solidFill>
                <a:latin typeface="Montserrat SemiBold" panose="00000700000000000000" charset="0"/>
                <a:cs typeface="Montserrat SemiBold" panose="00000700000000000000" charset="0"/>
              </a:rPr>
              <a:t>2022218905592  </a:t>
            </a:r>
            <a:r>
              <a:rPr lang="en-US" sz="1400" dirty="0">
                <a:solidFill>
                  <a:schemeClr val="bg1"/>
                </a:solidFill>
                <a:latin typeface="Montserrat SemiBold" panose="00000700000000000000" charset="0"/>
                <a:cs typeface="Montserrat SemiBold" panose="00000700000000000000" charset="0"/>
                <a:sym typeface="+mn-ea"/>
              </a:rPr>
              <a:t> </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17" name="Text Box 16"/>
          <p:cNvSpPr txBox="1"/>
          <p:nvPr/>
        </p:nvSpPr>
        <p:spPr>
          <a:xfrm>
            <a:off x="5063173" y="2845435"/>
            <a:ext cx="1718945" cy="306705"/>
          </a:xfrm>
          <a:prstGeom prst="rect">
            <a:avLst/>
          </a:prstGeom>
          <a:noFill/>
        </p:spPr>
        <p:txBody>
          <a:bodyPr wrap="square" rtlCol="0" anchor="t">
            <a:spAutoFit/>
          </a:bodyPr>
          <a:p>
            <a:pPr algn="ctr"/>
            <a:r>
              <a:rPr lang="en-US" sz="1400">
                <a:solidFill>
                  <a:schemeClr val="bg1"/>
                </a:solidFill>
                <a:latin typeface="Montserrat SemiBold" panose="00000700000000000000" charset="0"/>
                <a:cs typeface="Montserrat SemiBold" panose="00000700000000000000" charset="0"/>
              </a:rPr>
              <a:t>2022223178390  </a:t>
            </a:r>
            <a:endParaRPr lang="en-US" sz="1400">
              <a:solidFill>
                <a:schemeClr val="bg1"/>
              </a:solidFill>
              <a:latin typeface="Montserrat SemiBold" panose="00000700000000000000" charset="0"/>
              <a:cs typeface="Montserrat SemiBold" panose="00000700000000000000" charset="0"/>
            </a:endParaRPr>
          </a:p>
        </p:txBody>
      </p:sp>
      <p:sp>
        <p:nvSpPr>
          <p:cNvPr id="21" name="Text Box 20"/>
          <p:cNvSpPr txBox="1"/>
          <p:nvPr/>
        </p:nvSpPr>
        <p:spPr>
          <a:xfrm>
            <a:off x="5067935" y="3388995"/>
            <a:ext cx="1709420" cy="306705"/>
          </a:xfrm>
          <a:prstGeom prst="rect">
            <a:avLst/>
          </a:prstGeom>
          <a:noFill/>
        </p:spPr>
        <p:txBody>
          <a:bodyPr wrap="square" rtlCol="0" anchor="t">
            <a:spAutoFit/>
          </a:bodyPr>
          <a:p>
            <a:pPr algn="ctr"/>
            <a:r>
              <a:rPr lang="en-US" sz="1400">
                <a:solidFill>
                  <a:schemeClr val="bg1"/>
                </a:solidFill>
                <a:latin typeface="Montserrat SemiBold" panose="00000700000000000000" charset="0"/>
                <a:cs typeface="Montserrat SemiBold" panose="00000700000000000000" charset="0"/>
              </a:rPr>
              <a:t>2022223033813  </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22" name="Text Box 21"/>
          <p:cNvSpPr txBox="1"/>
          <p:nvPr/>
        </p:nvSpPr>
        <p:spPr>
          <a:xfrm>
            <a:off x="5063490" y="3932555"/>
            <a:ext cx="1718310" cy="306705"/>
          </a:xfrm>
          <a:prstGeom prst="rect">
            <a:avLst/>
          </a:prstGeom>
          <a:noFill/>
        </p:spPr>
        <p:txBody>
          <a:bodyPr wrap="square" rtlCol="0" anchor="t">
            <a:spAutoFit/>
          </a:bodyPr>
          <a:p>
            <a:pPr algn="ctr"/>
            <a:r>
              <a:rPr lang="en-US" sz="1400">
                <a:solidFill>
                  <a:schemeClr val="bg1"/>
                </a:solidFill>
                <a:latin typeface="Montserrat SemiBold" panose="00000700000000000000" charset="0"/>
                <a:cs typeface="Montserrat SemiBold" panose="00000700000000000000" charset="0"/>
              </a:rPr>
              <a:t>2022222432233  </a:t>
            </a:r>
            <a:endParaRPr lang="en-US" sz="1400">
              <a:solidFill>
                <a:schemeClr val="bg1"/>
              </a:solidFill>
              <a:latin typeface="Montserrat SemiBold" panose="00000700000000000000" charset="0"/>
              <a:cs typeface="Montserrat SemiBold" panose="00000700000000000000" charset="0"/>
            </a:endParaRPr>
          </a:p>
        </p:txBody>
      </p:sp>
      <p:sp>
        <p:nvSpPr>
          <p:cNvPr id="23" name="Text Box 22"/>
          <p:cNvSpPr txBox="1"/>
          <p:nvPr/>
        </p:nvSpPr>
        <p:spPr>
          <a:xfrm>
            <a:off x="5062855" y="4476115"/>
            <a:ext cx="1719580" cy="306705"/>
          </a:xfrm>
          <a:prstGeom prst="rect">
            <a:avLst/>
          </a:prstGeom>
          <a:noFill/>
        </p:spPr>
        <p:txBody>
          <a:bodyPr wrap="square" rtlCol="0" anchor="t">
            <a:spAutoFit/>
          </a:bodyPr>
          <a:p>
            <a:pPr algn="ctr"/>
            <a:r>
              <a:rPr lang="en-US" sz="1400">
                <a:solidFill>
                  <a:schemeClr val="bg1"/>
                </a:solidFill>
                <a:latin typeface="Montserrat SemiBold" panose="00000700000000000000" charset="0"/>
                <a:cs typeface="Montserrat SemiBold" panose="00000700000000000000" charset="0"/>
              </a:rPr>
              <a:t>2022221384266  </a:t>
            </a:r>
            <a:endParaRPr lang="en-US" sz="1400">
              <a:solidFill>
                <a:schemeClr val="bg1"/>
              </a:solidFill>
              <a:latin typeface="Montserrat SemiBold" panose="00000700000000000000" charset="0"/>
              <a:cs typeface="Montserrat SemiBold" panose="00000700000000000000" charset="0"/>
            </a:endParaRPr>
          </a:p>
        </p:txBody>
      </p:sp>
      <p:sp>
        <p:nvSpPr>
          <p:cNvPr id="3" name="Text Box 2"/>
          <p:cNvSpPr txBox="1"/>
          <p:nvPr/>
        </p:nvSpPr>
        <p:spPr>
          <a:xfrm>
            <a:off x="6802755" y="2270125"/>
            <a:ext cx="3774440" cy="386080"/>
          </a:xfrm>
          <a:prstGeom prst="rect">
            <a:avLst/>
          </a:prstGeom>
          <a:noFill/>
        </p:spPr>
        <p:txBody>
          <a:bodyPr wrap="square" rtlCol="0">
            <a:spAutoFit/>
          </a:bodyPr>
          <a:p>
            <a:pPr>
              <a:lnSpc>
                <a:spcPct val="80000"/>
              </a:lnSpc>
              <a:spcBef>
                <a:spcPts val="0"/>
              </a:spcBef>
              <a:spcAft>
                <a:spcPts val="0"/>
              </a:spcAft>
            </a:pPr>
            <a:r>
              <a:rPr lang="en-US" sz="1200" dirty="0">
                <a:solidFill>
                  <a:schemeClr val="bg1"/>
                </a:solidFill>
                <a:latin typeface="Montserrat SemiBold" panose="00000700000000000000" charset="0"/>
                <a:cs typeface="Montserrat SemiBold" panose="00000700000000000000" charset="0"/>
                <a:sym typeface="+mn-ea"/>
              </a:rPr>
              <a:t>A pedicure device with good waterproof performance</a:t>
            </a:r>
            <a:endParaRPr lang="en-US" sz="1200" dirty="0">
              <a:solidFill>
                <a:schemeClr val="bg1"/>
              </a:solidFill>
              <a:latin typeface="Montserrat SemiBold" panose="00000700000000000000" charset="0"/>
              <a:cs typeface="Montserrat SemiBold" panose="00000700000000000000" charset="0"/>
              <a:sym typeface="+mn-ea"/>
            </a:endParaRPr>
          </a:p>
        </p:txBody>
      </p:sp>
      <p:sp>
        <p:nvSpPr>
          <p:cNvPr id="5" name="Text Box 4"/>
          <p:cNvSpPr txBox="1"/>
          <p:nvPr/>
        </p:nvSpPr>
        <p:spPr>
          <a:xfrm>
            <a:off x="6802755" y="2812415"/>
            <a:ext cx="3774440" cy="386080"/>
          </a:xfrm>
          <a:prstGeom prst="rect">
            <a:avLst/>
          </a:prstGeom>
          <a:noFill/>
        </p:spPr>
        <p:txBody>
          <a:bodyPr wrap="square" rtlCol="0">
            <a:spAutoFit/>
          </a:bodyPr>
          <a:p>
            <a:pPr>
              <a:lnSpc>
                <a:spcPct val="80000"/>
              </a:lnSpc>
              <a:spcBef>
                <a:spcPts val="0"/>
              </a:spcBef>
              <a:spcAft>
                <a:spcPts val="0"/>
              </a:spcAft>
            </a:pPr>
            <a:r>
              <a:rPr lang="en-US" sz="1200" dirty="0">
                <a:solidFill>
                  <a:schemeClr val="bg1"/>
                </a:solidFill>
                <a:latin typeface="Montserrat SemiBold" panose="00000700000000000000" charset="0"/>
                <a:cs typeface="Montserrat SemiBold" panose="00000700000000000000" charset="0"/>
                <a:sym typeface="+mn-ea"/>
              </a:rPr>
              <a:t>A pedicure device with negative ion deodorizing function</a:t>
            </a:r>
            <a:endParaRPr lang="en-US" sz="1200" dirty="0">
              <a:solidFill>
                <a:schemeClr val="bg1"/>
              </a:solidFill>
              <a:latin typeface="Montserrat SemiBold" panose="00000700000000000000" charset="0"/>
              <a:cs typeface="Montserrat SemiBold" panose="00000700000000000000" charset="0"/>
              <a:sym typeface="+mn-ea"/>
            </a:endParaRPr>
          </a:p>
        </p:txBody>
      </p:sp>
      <p:sp>
        <p:nvSpPr>
          <p:cNvPr id="13" name="Text Box 12"/>
          <p:cNvSpPr txBox="1"/>
          <p:nvPr/>
        </p:nvSpPr>
        <p:spPr>
          <a:xfrm>
            <a:off x="6797675" y="3354705"/>
            <a:ext cx="3850005" cy="386080"/>
          </a:xfrm>
          <a:prstGeom prst="rect">
            <a:avLst/>
          </a:prstGeom>
          <a:noFill/>
        </p:spPr>
        <p:txBody>
          <a:bodyPr wrap="square" rtlCol="0">
            <a:spAutoFit/>
          </a:bodyPr>
          <a:p>
            <a:pPr>
              <a:lnSpc>
                <a:spcPct val="80000"/>
              </a:lnSpc>
              <a:spcBef>
                <a:spcPts val="0"/>
              </a:spcBef>
              <a:spcAft>
                <a:spcPts val="0"/>
              </a:spcAft>
            </a:pPr>
            <a:r>
              <a:rPr lang="en-US" sz="1200" dirty="0">
                <a:solidFill>
                  <a:schemeClr val="bg1"/>
                </a:solidFill>
                <a:latin typeface="Montserrat SemiBold" panose="00000700000000000000" charset="0"/>
                <a:cs typeface="Montserrat SemiBold" panose="00000700000000000000" charset="0"/>
                <a:sym typeface="+mn-ea"/>
              </a:rPr>
              <a:t>A kind of support and stable health equipment </a:t>
            </a:r>
            <a:endParaRPr lang="en-US" sz="1200" dirty="0">
              <a:solidFill>
                <a:schemeClr val="bg1"/>
              </a:solidFill>
              <a:latin typeface="Montserrat SemiBold" panose="00000700000000000000" charset="0"/>
              <a:cs typeface="Montserrat SemiBold" panose="00000700000000000000" charset="0"/>
              <a:sym typeface="+mn-ea"/>
            </a:endParaRPr>
          </a:p>
        </p:txBody>
      </p:sp>
      <p:sp>
        <p:nvSpPr>
          <p:cNvPr id="37" name="Text Box 36"/>
          <p:cNvSpPr txBox="1"/>
          <p:nvPr/>
        </p:nvSpPr>
        <p:spPr>
          <a:xfrm>
            <a:off x="6797675" y="3896995"/>
            <a:ext cx="3850005" cy="386080"/>
          </a:xfrm>
          <a:prstGeom prst="rect">
            <a:avLst/>
          </a:prstGeom>
          <a:noFill/>
        </p:spPr>
        <p:txBody>
          <a:bodyPr wrap="square" rtlCol="0">
            <a:spAutoFit/>
          </a:bodyPr>
          <a:p>
            <a:pPr>
              <a:lnSpc>
                <a:spcPct val="80000"/>
              </a:lnSpc>
              <a:spcBef>
                <a:spcPts val="0"/>
              </a:spcBef>
              <a:spcAft>
                <a:spcPts val="0"/>
              </a:spcAft>
            </a:pPr>
            <a:r>
              <a:rPr lang="en-US" sz="1200" dirty="0">
                <a:solidFill>
                  <a:schemeClr val="bg1"/>
                </a:solidFill>
                <a:latin typeface="Montserrat SemiBold" panose="00000700000000000000" charset="0"/>
                <a:cs typeface="Montserrat SemiBold" panose="00000700000000000000" charset="0"/>
                <a:sym typeface="+mn-ea"/>
              </a:rPr>
              <a:t>A kind of pedicure equipment with graphene heating device</a:t>
            </a:r>
            <a:endParaRPr lang="en-US" sz="1200" dirty="0">
              <a:solidFill>
                <a:schemeClr val="bg1"/>
              </a:solidFill>
              <a:latin typeface="Montserrat SemiBold" panose="00000700000000000000" charset="0"/>
              <a:cs typeface="Montserrat SemiBold" panose="00000700000000000000" charset="0"/>
              <a:sym typeface="+mn-ea"/>
            </a:endParaRPr>
          </a:p>
        </p:txBody>
      </p:sp>
      <p:sp>
        <p:nvSpPr>
          <p:cNvPr id="39" name="Text Box 38"/>
          <p:cNvSpPr txBox="1"/>
          <p:nvPr/>
        </p:nvSpPr>
        <p:spPr>
          <a:xfrm>
            <a:off x="6813550" y="4439285"/>
            <a:ext cx="3740785" cy="386080"/>
          </a:xfrm>
          <a:prstGeom prst="rect">
            <a:avLst/>
          </a:prstGeom>
          <a:noFill/>
        </p:spPr>
        <p:txBody>
          <a:bodyPr wrap="square" rtlCol="0">
            <a:spAutoFit/>
          </a:bodyPr>
          <a:p>
            <a:pPr>
              <a:lnSpc>
                <a:spcPct val="80000"/>
              </a:lnSpc>
              <a:spcBef>
                <a:spcPts val="0"/>
              </a:spcBef>
              <a:spcAft>
                <a:spcPts val="0"/>
              </a:spcAft>
            </a:pPr>
            <a:r>
              <a:rPr lang="en-US" sz="1200" dirty="0">
                <a:solidFill>
                  <a:schemeClr val="bg1"/>
                </a:solidFill>
                <a:latin typeface="Montserrat SemiBold" panose="00000700000000000000" charset="0"/>
                <a:cs typeface="Montserrat SemiBold" panose="00000700000000000000" charset="0"/>
                <a:sym typeface="+mn-ea"/>
              </a:rPr>
              <a:t>A micro-current foot therapy device with good insulation performance</a:t>
            </a:r>
            <a:endParaRPr lang="en-US" sz="1200" dirty="0">
              <a:solidFill>
                <a:schemeClr val="bg1"/>
              </a:solidFill>
              <a:latin typeface="Montserrat SemiBold" panose="00000700000000000000" charset="0"/>
              <a:cs typeface="Montserrat SemiBold" panose="00000700000000000000" charset="0"/>
              <a:sym typeface="+mn-ea"/>
            </a:endParaRPr>
          </a:p>
        </p:txBody>
      </p:sp>
      <p:sp>
        <p:nvSpPr>
          <p:cNvPr id="24" name="文本框 5"/>
          <p:cNvSpPr txBox="1"/>
          <p:nvPr/>
        </p:nvSpPr>
        <p:spPr>
          <a:xfrm>
            <a:off x="2744470" y="466725"/>
            <a:ext cx="6703060" cy="521970"/>
          </a:xfrm>
          <a:prstGeom prst="rect">
            <a:avLst/>
          </a:prstGeom>
          <a:noFill/>
          <a:ln>
            <a:solidFill>
              <a:srgbClr val="000000">
                <a:alpha val="0"/>
              </a:srgbClr>
            </a:solidFill>
          </a:ln>
        </p:spPr>
        <p:txBody>
          <a:bodyPr wrap="square" rtlCol="0">
            <a:spAutoFit/>
          </a:bodyPr>
          <a:p>
            <a:pPr algn="ctr">
              <a:lnSpc>
                <a:spcPct val="100000"/>
              </a:lnSpc>
              <a:spcBef>
                <a:spcPts val="0"/>
              </a:spcBef>
              <a:spcAft>
                <a:spcPts val="0"/>
              </a:spcAft>
            </a:pPr>
            <a:r>
              <a:rPr lang="en-US" altLang="en-MY" sz="2800" b="1" dirty="0">
                <a:solidFill>
                  <a:srgbClr val="00283C"/>
                </a:solidFill>
                <a:latin typeface="Open Sans ExtraBold" charset="0"/>
                <a:ea typeface="Alibaba PuHuiTi Medium" panose="00020600040101010101" charset="-122"/>
                <a:cs typeface="Open Sans ExtraBold" charset="0"/>
                <a:sym typeface="+mn-ea"/>
              </a:rPr>
              <a:t>UNIQUE PATENTS</a:t>
            </a:r>
            <a:endParaRPr lang="en-US" altLang="en-MY" sz="2800" b="1" dirty="0">
              <a:ln>
                <a:noFill/>
              </a:ln>
              <a:solidFill>
                <a:srgbClr val="00283C"/>
              </a:solidFill>
              <a:latin typeface="Open Sans ExtraBold" charset="0"/>
              <a:ea typeface="Alibaba PuHuiTi Medium" panose="00020600040101010101" charset="-122"/>
              <a:cs typeface="Open Sans ExtraBold" charset="0"/>
              <a:sym typeface="+mn-ea"/>
            </a:endParaRPr>
          </a:p>
        </p:txBody>
      </p:sp>
      <p:grpSp>
        <p:nvGrpSpPr>
          <p:cNvPr id="33" name="Group 32"/>
          <p:cNvGrpSpPr/>
          <p:nvPr/>
        </p:nvGrpSpPr>
        <p:grpSpPr>
          <a:xfrm>
            <a:off x="502920" y="5422900"/>
            <a:ext cx="11205210" cy="818515"/>
            <a:chOff x="978" y="8551"/>
            <a:chExt cx="17646" cy="1289"/>
          </a:xfrm>
        </p:grpSpPr>
        <p:sp>
          <p:nvSpPr>
            <p:cNvPr id="30" name="文本框 5"/>
            <p:cNvSpPr txBox="1"/>
            <p:nvPr/>
          </p:nvSpPr>
          <p:spPr>
            <a:xfrm>
              <a:off x="978" y="8564"/>
              <a:ext cx="8550" cy="1276"/>
            </a:xfrm>
            <a:prstGeom prst="rect">
              <a:avLst/>
            </a:prstGeom>
            <a:noFill/>
            <a:ln>
              <a:solidFill>
                <a:srgbClr val="000000">
                  <a:alpha val="0"/>
                </a:srgbClr>
              </a:solidFill>
            </a:ln>
          </p:spPr>
          <p:txBody>
            <a:bodyPr wrap="square" rtlCol="0">
              <a:spAutoFit/>
            </a:bodyPr>
            <a:p>
              <a:pPr marL="285750" lvl="0" indent="-285750" algn="l">
                <a:lnSpc>
                  <a:spcPct val="130000"/>
                </a:lnSpc>
                <a:buFont typeface="Arial" panose="020B0604020202020204" pitchFamily="34" charset="0"/>
                <a:buChar char="•"/>
              </a:pPr>
              <a:r>
                <a:rPr lang="en-US" sz="1200" dirty="0">
                  <a:solidFill>
                    <a:srgbClr val="061F3C"/>
                  </a:solidFill>
                  <a:latin typeface="Montserrat SemiBold" panose="00000700000000000000" charset="0"/>
                  <a:cs typeface="Montserrat SemiBold" panose="00000700000000000000" charset="0"/>
                  <a:sym typeface="+mn-ea"/>
                </a:rPr>
                <a:t>An ergonomic health care equipment</a:t>
              </a:r>
              <a:endParaRPr lang="en-US" sz="1200" dirty="0">
                <a:solidFill>
                  <a:srgbClr val="061F3C"/>
                </a:solidFill>
                <a:latin typeface="Montserrat SemiBold" panose="00000700000000000000" charset="0"/>
                <a:cs typeface="Montserrat SemiBold" panose="00000700000000000000" charset="0"/>
              </a:endParaRPr>
            </a:p>
            <a:p>
              <a:pPr marL="285750" lvl="0" indent="-285750" algn="l">
                <a:lnSpc>
                  <a:spcPct val="130000"/>
                </a:lnSpc>
                <a:buFont typeface="Arial" panose="020B0604020202020204" pitchFamily="34" charset="0"/>
                <a:buChar char="•"/>
              </a:pPr>
              <a:r>
                <a:rPr lang="en-US" sz="1200" dirty="0">
                  <a:solidFill>
                    <a:srgbClr val="061F3C"/>
                  </a:solidFill>
                  <a:latin typeface="Montserrat SemiBold" panose="00000700000000000000" charset="0"/>
                  <a:cs typeface="Montserrat SemiBold" panose="00000700000000000000" charset="0"/>
                  <a:sym typeface="+mn-ea"/>
                </a:rPr>
                <a:t>A pedicure device with good waterproof performance</a:t>
              </a:r>
              <a:endParaRPr lang="en-US" sz="1200" dirty="0">
                <a:solidFill>
                  <a:srgbClr val="061F3C"/>
                </a:solidFill>
                <a:latin typeface="Montserrat SemiBold" panose="00000700000000000000" charset="0"/>
                <a:cs typeface="Montserrat SemiBold" panose="00000700000000000000" charset="0"/>
                <a:sym typeface="+mn-ea"/>
              </a:endParaRPr>
            </a:p>
            <a:p>
              <a:pPr marL="285750" lvl="0" indent="-285750" algn="l">
                <a:lnSpc>
                  <a:spcPct val="130000"/>
                </a:lnSpc>
                <a:buFont typeface="Arial" panose="020B0604020202020204" pitchFamily="34" charset="0"/>
                <a:buChar char="•"/>
              </a:pPr>
              <a:r>
                <a:rPr lang="en-US" sz="1200" dirty="0">
                  <a:solidFill>
                    <a:srgbClr val="061F3C"/>
                  </a:solidFill>
                  <a:latin typeface="Montserrat SemiBold" panose="00000700000000000000" charset="0"/>
                  <a:cs typeface="Montserrat SemiBold" panose="00000700000000000000" charset="0"/>
                  <a:sym typeface="+mn-ea"/>
                </a:rPr>
                <a:t>A pedicure device with negative ion deodorizing function</a:t>
              </a:r>
              <a:endParaRPr lang="en-US" altLang="en-US" sz="1200" dirty="0">
                <a:solidFill>
                  <a:srgbClr val="061F3C"/>
                </a:solidFill>
                <a:latin typeface="Montserrat SemiBold" panose="00000700000000000000" charset="0"/>
                <a:ea typeface="Alibaba PuHuiTi Medium" panose="00020600040101010101" charset="-122"/>
                <a:cs typeface="Montserrat SemiBold" panose="00000700000000000000" charset="0"/>
                <a:sym typeface="+mn-ea"/>
              </a:endParaRPr>
            </a:p>
          </p:txBody>
        </p:sp>
        <p:sp>
          <p:nvSpPr>
            <p:cNvPr id="32" name="文本框 5"/>
            <p:cNvSpPr txBox="1"/>
            <p:nvPr/>
          </p:nvSpPr>
          <p:spPr>
            <a:xfrm>
              <a:off x="8926" y="8551"/>
              <a:ext cx="9698" cy="1276"/>
            </a:xfrm>
            <a:prstGeom prst="rect">
              <a:avLst/>
            </a:prstGeom>
            <a:noFill/>
            <a:ln>
              <a:solidFill>
                <a:srgbClr val="000000">
                  <a:alpha val="0"/>
                </a:srgbClr>
              </a:solidFill>
            </a:ln>
          </p:spPr>
          <p:txBody>
            <a:bodyPr wrap="square" rtlCol="0">
              <a:spAutoFit/>
            </a:bodyPr>
            <a:p>
              <a:pPr marL="285750" lvl="0" indent="-285750" algn="l">
                <a:lnSpc>
                  <a:spcPct val="130000"/>
                </a:lnSpc>
                <a:buFont typeface="Arial" panose="020B0604020202020204" pitchFamily="34" charset="0"/>
                <a:buChar char="•"/>
              </a:pPr>
              <a:r>
                <a:rPr lang="en-US" sz="1200" dirty="0">
                  <a:solidFill>
                    <a:srgbClr val="061F3C"/>
                  </a:solidFill>
                  <a:latin typeface="Montserrat SemiBold" panose="00000700000000000000" charset="0"/>
                  <a:cs typeface="Montserrat SemiBold" panose="00000700000000000000" charset="0"/>
                  <a:sym typeface="+mn-ea"/>
                </a:rPr>
                <a:t>A kind of </a:t>
              </a:r>
              <a:r>
                <a:rPr lang="en-MY" altLang="en-US" sz="1200" dirty="0">
                  <a:solidFill>
                    <a:srgbClr val="061F3C"/>
                  </a:solidFill>
                  <a:latin typeface="Montserrat SemiBold" panose="00000700000000000000" charset="0"/>
                  <a:cs typeface="Montserrat SemiBold" panose="00000700000000000000" charset="0"/>
                  <a:sym typeface="+mn-ea"/>
                </a:rPr>
                <a:t>support and stable health equipment</a:t>
              </a:r>
              <a:endParaRPr lang="en-US" sz="1200" dirty="0">
                <a:solidFill>
                  <a:srgbClr val="061F3C"/>
                </a:solidFill>
                <a:latin typeface="Montserrat SemiBold" panose="00000700000000000000" charset="0"/>
                <a:cs typeface="Montserrat SemiBold" panose="00000700000000000000" charset="0"/>
                <a:sym typeface="+mn-ea"/>
              </a:endParaRPr>
            </a:p>
            <a:p>
              <a:pPr marL="285750" lvl="0" indent="-285750" algn="l">
                <a:lnSpc>
                  <a:spcPct val="130000"/>
                </a:lnSpc>
                <a:buFont typeface="Arial" panose="020B0604020202020204" pitchFamily="34" charset="0"/>
                <a:buChar char="•"/>
              </a:pPr>
              <a:r>
                <a:rPr lang="en-US" sz="1200" dirty="0">
                  <a:solidFill>
                    <a:srgbClr val="061F3C"/>
                  </a:solidFill>
                  <a:latin typeface="Montserrat SemiBold" panose="00000700000000000000" charset="0"/>
                  <a:cs typeface="Montserrat SemiBold" panose="00000700000000000000" charset="0"/>
                  <a:sym typeface="+mn-ea"/>
                </a:rPr>
                <a:t>A kind of pedicure equipment with graphene heating device</a:t>
              </a:r>
              <a:endParaRPr lang="en-US" sz="1200" dirty="0">
                <a:solidFill>
                  <a:srgbClr val="061F3C"/>
                </a:solidFill>
                <a:latin typeface="Montserrat SemiBold" panose="00000700000000000000" charset="0"/>
                <a:cs typeface="Montserrat SemiBold" panose="00000700000000000000" charset="0"/>
                <a:sym typeface="+mn-ea"/>
              </a:endParaRPr>
            </a:p>
            <a:p>
              <a:pPr marL="285750" lvl="0" indent="-285750" algn="l">
                <a:lnSpc>
                  <a:spcPct val="130000"/>
                </a:lnSpc>
                <a:buFont typeface="Arial" panose="020B0604020202020204" pitchFamily="34" charset="0"/>
                <a:buChar char="•"/>
              </a:pPr>
              <a:r>
                <a:rPr lang="en-US" sz="1200" dirty="0">
                  <a:solidFill>
                    <a:srgbClr val="061F3C"/>
                  </a:solidFill>
                  <a:latin typeface="Montserrat SemiBold" panose="00000700000000000000" charset="0"/>
                  <a:cs typeface="Montserrat SemiBold" panose="00000700000000000000" charset="0"/>
                  <a:sym typeface="+mn-ea"/>
                </a:rPr>
                <a:t>A micro-current foot therapy device with good insulation performance</a:t>
              </a:r>
              <a:endParaRPr lang="en-US" altLang="en-US" sz="1200" dirty="0">
                <a:solidFill>
                  <a:srgbClr val="061F3C"/>
                </a:solidFill>
                <a:latin typeface="Montserrat SemiBold" panose="00000700000000000000" charset="0"/>
                <a:ea typeface="Alibaba PuHuiTi Medium" panose="00020600040101010101" charset="-122"/>
                <a:cs typeface="Montserrat SemiBold" panose="00000700000000000000" charset="0"/>
                <a:sym typeface="+mn-ea"/>
              </a:endParaRPr>
            </a:p>
          </p:txBody>
        </p:sp>
      </p:grpSp>
      <p:sp>
        <p:nvSpPr>
          <p:cNvPr id="42" name="Text Box 41"/>
          <p:cNvSpPr txBox="1"/>
          <p:nvPr/>
        </p:nvSpPr>
        <p:spPr>
          <a:xfrm>
            <a:off x="5066983" y="1758315"/>
            <a:ext cx="1711325" cy="306705"/>
          </a:xfrm>
          <a:prstGeom prst="rect">
            <a:avLst/>
          </a:prstGeom>
          <a:noFill/>
        </p:spPr>
        <p:txBody>
          <a:bodyPr wrap="square" rtlCol="0" anchor="t">
            <a:spAutoFit/>
          </a:bodyPr>
          <a:p>
            <a:pPr algn="ctr"/>
            <a:r>
              <a:rPr lang="en-US" sz="1400">
                <a:solidFill>
                  <a:schemeClr val="bg1"/>
                </a:solidFill>
                <a:latin typeface="Montserrat SemiBold" panose="00000700000000000000" charset="0"/>
                <a:cs typeface="Montserrat SemiBold" panose="00000700000000000000" charset="0"/>
                <a:sym typeface="+mn-ea"/>
              </a:rPr>
              <a:t>2022219481639</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43" name="Text Box 42"/>
          <p:cNvSpPr txBox="1"/>
          <p:nvPr/>
        </p:nvSpPr>
        <p:spPr>
          <a:xfrm>
            <a:off x="6803390" y="1798320"/>
            <a:ext cx="3774440" cy="238760"/>
          </a:xfrm>
          <a:prstGeom prst="rect">
            <a:avLst/>
          </a:prstGeom>
          <a:noFill/>
        </p:spPr>
        <p:txBody>
          <a:bodyPr wrap="square" rtlCol="0">
            <a:spAutoFit/>
          </a:bodyPr>
          <a:p>
            <a:pPr>
              <a:lnSpc>
                <a:spcPct val="80000"/>
              </a:lnSpc>
              <a:spcBef>
                <a:spcPts val="0"/>
              </a:spcBef>
              <a:spcAft>
                <a:spcPts val="0"/>
              </a:spcAft>
            </a:pPr>
            <a:r>
              <a:rPr lang="en-US" sz="1200" dirty="0">
                <a:solidFill>
                  <a:schemeClr val="bg1"/>
                </a:solidFill>
                <a:latin typeface="Montserrat SemiBold" panose="00000700000000000000" charset="0"/>
                <a:cs typeface="Montserrat SemiBold" panose="00000700000000000000" charset="0"/>
                <a:sym typeface="+mn-ea"/>
              </a:rPr>
              <a:t>An ergonomic health care equipment</a:t>
            </a:r>
            <a:endParaRPr lang="en-US" sz="1200" dirty="0">
              <a:solidFill>
                <a:schemeClr val="bg1"/>
              </a:solidFill>
              <a:latin typeface="Montserrat SemiBold" panose="00000700000000000000" charset="0"/>
              <a:cs typeface="Montserrat SemiBold" panose="00000700000000000000" charset="0"/>
              <a:sym typeface="+mn-ea"/>
            </a:endParaRPr>
          </a:p>
        </p:txBody>
      </p:sp>
      <p:sp>
        <p:nvSpPr>
          <p:cNvPr id="44" name="Text Box 43"/>
          <p:cNvSpPr txBox="1"/>
          <p:nvPr/>
        </p:nvSpPr>
        <p:spPr>
          <a:xfrm>
            <a:off x="5190490" y="1268730"/>
            <a:ext cx="1430655" cy="306705"/>
          </a:xfrm>
          <a:prstGeom prst="rect">
            <a:avLst/>
          </a:prstGeom>
          <a:noFill/>
        </p:spPr>
        <p:txBody>
          <a:bodyPr wrap="square" rtlCol="0">
            <a:spAutoFit/>
          </a:bodyPr>
          <a:p>
            <a:pPr algn="ctr"/>
            <a:r>
              <a:rPr lang="en-US" sz="1400" b="1" dirty="0">
                <a:solidFill>
                  <a:schemeClr val="bg1"/>
                </a:solidFill>
                <a:latin typeface="Open Sans ExtraBold" charset="0"/>
                <a:cs typeface="Open Sans ExtraBold" charset="0"/>
                <a:sym typeface="+mn-ea"/>
              </a:rPr>
              <a:t>Patent Code</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45" name="Text Box 44"/>
          <p:cNvSpPr txBox="1"/>
          <p:nvPr/>
        </p:nvSpPr>
        <p:spPr>
          <a:xfrm>
            <a:off x="10296843" y="2334895"/>
            <a:ext cx="1711325" cy="306705"/>
          </a:xfrm>
          <a:prstGeom prst="rect">
            <a:avLst/>
          </a:prstGeom>
          <a:noFill/>
        </p:spPr>
        <p:txBody>
          <a:bodyPr wrap="square" rtlCol="0" anchor="t">
            <a:spAutoFit/>
          </a:bodyPr>
          <a:p>
            <a:pPr algn="ctr"/>
            <a:r>
              <a:rPr lang="en-US" sz="1400" dirty="0">
                <a:solidFill>
                  <a:schemeClr val="bg1"/>
                </a:solidFill>
                <a:latin typeface="Montserrat SemiBold" panose="00000700000000000000" charset="0"/>
                <a:cs typeface="Montserrat SemiBold" panose="00000700000000000000" charset="0"/>
                <a:sym typeface="+mn-ea"/>
              </a:rPr>
              <a:t>utility model</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46" name="Text Box 45"/>
          <p:cNvSpPr txBox="1"/>
          <p:nvPr/>
        </p:nvSpPr>
        <p:spPr>
          <a:xfrm>
            <a:off x="10293033" y="2878455"/>
            <a:ext cx="1718945" cy="306705"/>
          </a:xfrm>
          <a:prstGeom prst="rect">
            <a:avLst/>
          </a:prstGeom>
          <a:noFill/>
        </p:spPr>
        <p:txBody>
          <a:bodyPr wrap="square" rtlCol="0" anchor="t">
            <a:spAutoFit/>
          </a:bodyPr>
          <a:p>
            <a:pPr algn="ctr"/>
            <a:r>
              <a:rPr lang="en-US" sz="1400" dirty="0">
                <a:solidFill>
                  <a:schemeClr val="bg1"/>
                </a:solidFill>
                <a:latin typeface="Montserrat SemiBold" panose="00000700000000000000" charset="0"/>
                <a:cs typeface="Montserrat SemiBold" panose="00000700000000000000" charset="0"/>
                <a:sym typeface="+mn-ea"/>
              </a:rPr>
              <a:t>utility model</a:t>
            </a:r>
            <a:endParaRPr lang="en-US" sz="1400">
              <a:solidFill>
                <a:schemeClr val="bg1"/>
              </a:solidFill>
              <a:latin typeface="Montserrat SemiBold" panose="00000700000000000000" charset="0"/>
              <a:cs typeface="Montserrat SemiBold" panose="00000700000000000000" charset="0"/>
            </a:endParaRPr>
          </a:p>
        </p:txBody>
      </p:sp>
      <p:sp>
        <p:nvSpPr>
          <p:cNvPr id="47" name="Text Box 46"/>
          <p:cNvSpPr txBox="1"/>
          <p:nvPr/>
        </p:nvSpPr>
        <p:spPr>
          <a:xfrm>
            <a:off x="10297795" y="3422015"/>
            <a:ext cx="1709420" cy="306705"/>
          </a:xfrm>
          <a:prstGeom prst="rect">
            <a:avLst/>
          </a:prstGeom>
          <a:noFill/>
        </p:spPr>
        <p:txBody>
          <a:bodyPr wrap="square" rtlCol="0" anchor="t">
            <a:spAutoFit/>
          </a:bodyPr>
          <a:p>
            <a:pPr algn="ctr"/>
            <a:r>
              <a:rPr lang="en-US" sz="1400" dirty="0">
                <a:solidFill>
                  <a:schemeClr val="bg1"/>
                </a:solidFill>
                <a:latin typeface="Montserrat SemiBold" panose="00000700000000000000" charset="0"/>
                <a:cs typeface="Montserrat SemiBold" panose="00000700000000000000" charset="0"/>
                <a:sym typeface="+mn-ea"/>
              </a:rPr>
              <a:t>utility model</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48" name="Text Box 47"/>
          <p:cNvSpPr txBox="1"/>
          <p:nvPr/>
        </p:nvSpPr>
        <p:spPr>
          <a:xfrm>
            <a:off x="10293350" y="3965575"/>
            <a:ext cx="1718310" cy="306705"/>
          </a:xfrm>
          <a:prstGeom prst="rect">
            <a:avLst/>
          </a:prstGeom>
          <a:noFill/>
        </p:spPr>
        <p:txBody>
          <a:bodyPr wrap="square" rtlCol="0" anchor="t">
            <a:spAutoFit/>
          </a:bodyPr>
          <a:p>
            <a:pPr algn="ctr"/>
            <a:r>
              <a:rPr lang="en-US" sz="1400" dirty="0">
                <a:solidFill>
                  <a:schemeClr val="bg1"/>
                </a:solidFill>
                <a:latin typeface="Montserrat SemiBold" panose="00000700000000000000" charset="0"/>
                <a:cs typeface="Montserrat SemiBold" panose="00000700000000000000" charset="0"/>
                <a:sym typeface="+mn-ea"/>
              </a:rPr>
              <a:t>utility model</a:t>
            </a:r>
            <a:endParaRPr lang="en-US" sz="1400">
              <a:solidFill>
                <a:schemeClr val="bg1"/>
              </a:solidFill>
              <a:latin typeface="Montserrat SemiBold" panose="00000700000000000000" charset="0"/>
              <a:cs typeface="Montserrat SemiBold" panose="00000700000000000000" charset="0"/>
            </a:endParaRPr>
          </a:p>
        </p:txBody>
      </p:sp>
      <p:sp>
        <p:nvSpPr>
          <p:cNvPr id="49" name="Text Box 48"/>
          <p:cNvSpPr txBox="1"/>
          <p:nvPr/>
        </p:nvSpPr>
        <p:spPr>
          <a:xfrm>
            <a:off x="10292715" y="4509135"/>
            <a:ext cx="1719580" cy="306705"/>
          </a:xfrm>
          <a:prstGeom prst="rect">
            <a:avLst/>
          </a:prstGeom>
          <a:noFill/>
        </p:spPr>
        <p:txBody>
          <a:bodyPr wrap="square" rtlCol="0" anchor="t">
            <a:spAutoFit/>
          </a:bodyPr>
          <a:p>
            <a:pPr algn="ctr"/>
            <a:r>
              <a:rPr lang="en-US" sz="1400" dirty="0">
                <a:solidFill>
                  <a:schemeClr val="bg1"/>
                </a:solidFill>
                <a:latin typeface="Montserrat SemiBold" panose="00000700000000000000" charset="0"/>
                <a:cs typeface="Montserrat SemiBold" panose="00000700000000000000" charset="0"/>
                <a:sym typeface="+mn-ea"/>
              </a:rPr>
              <a:t>utility model</a:t>
            </a:r>
            <a:endParaRPr lang="en-US" sz="1400">
              <a:solidFill>
                <a:schemeClr val="bg1"/>
              </a:solidFill>
              <a:latin typeface="Montserrat SemiBold" panose="00000700000000000000" charset="0"/>
              <a:cs typeface="Montserrat SemiBold" panose="00000700000000000000" charset="0"/>
            </a:endParaRPr>
          </a:p>
        </p:txBody>
      </p:sp>
      <p:sp>
        <p:nvSpPr>
          <p:cNvPr id="50" name="Text Box 49"/>
          <p:cNvSpPr txBox="1"/>
          <p:nvPr/>
        </p:nvSpPr>
        <p:spPr>
          <a:xfrm>
            <a:off x="10296843" y="1791335"/>
            <a:ext cx="1711325" cy="306705"/>
          </a:xfrm>
          <a:prstGeom prst="rect">
            <a:avLst/>
          </a:prstGeom>
          <a:noFill/>
        </p:spPr>
        <p:txBody>
          <a:bodyPr wrap="square" rtlCol="0" anchor="t">
            <a:spAutoFit/>
          </a:bodyPr>
          <a:p>
            <a:pPr algn="ctr"/>
            <a:r>
              <a:rPr lang="en-US" sz="1400" dirty="0">
                <a:solidFill>
                  <a:schemeClr val="bg1"/>
                </a:solidFill>
                <a:latin typeface="Montserrat SemiBold" panose="00000700000000000000" charset="0"/>
                <a:cs typeface="Montserrat SemiBold" panose="00000700000000000000" charset="0"/>
                <a:sym typeface="+mn-ea"/>
              </a:rPr>
              <a:t>utility model</a:t>
            </a:r>
            <a:endParaRPr lang="en-US" sz="1400" dirty="0">
              <a:solidFill>
                <a:schemeClr val="bg1"/>
              </a:solidFill>
              <a:latin typeface="Montserrat SemiBold" panose="00000700000000000000" charset="0"/>
              <a:cs typeface="Montserrat SemiBold" panose="00000700000000000000" charset="0"/>
              <a:sym typeface="+mn-ea"/>
            </a:endParaRPr>
          </a:p>
        </p:txBody>
      </p:sp>
      <p:sp>
        <p:nvSpPr>
          <p:cNvPr id="51" name="Text Box 50"/>
          <p:cNvSpPr txBox="1"/>
          <p:nvPr/>
        </p:nvSpPr>
        <p:spPr>
          <a:xfrm>
            <a:off x="6826885" y="1268730"/>
            <a:ext cx="2246630" cy="306705"/>
          </a:xfrm>
          <a:prstGeom prst="rect">
            <a:avLst/>
          </a:prstGeom>
          <a:noFill/>
        </p:spPr>
        <p:txBody>
          <a:bodyPr wrap="square" rtlCol="0">
            <a:spAutoFit/>
          </a:bodyPr>
          <a:p>
            <a:pPr algn="l"/>
            <a:r>
              <a:rPr lang="en-US" sz="1400" b="1" dirty="0">
                <a:solidFill>
                  <a:schemeClr val="bg1"/>
                </a:solidFill>
                <a:latin typeface="Open Sans ExtraBold" charset="0"/>
                <a:cs typeface="Open Sans ExtraBold" charset="0"/>
                <a:sym typeface="+mn-ea"/>
              </a:rPr>
              <a:t>Patent </a:t>
            </a:r>
            <a:r>
              <a:rPr lang="en-US" sz="1400" b="1" dirty="0">
                <a:solidFill>
                  <a:schemeClr val="bg1"/>
                </a:solidFill>
                <a:latin typeface="Open Sans ExtraBold" charset="0"/>
                <a:cs typeface="Open Sans ExtraBold" charset="0"/>
                <a:sym typeface="+mn-ea"/>
              </a:rPr>
              <a:t>Names</a:t>
            </a:r>
            <a:endParaRPr lang="en-US" sz="1400" b="1" dirty="0">
              <a:solidFill>
                <a:schemeClr val="bg1"/>
              </a:solidFill>
              <a:latin typeface="Open Sans ExtraBold" charset="0"/>
              <a:cs typeface="Open Sans ExtraBold" charset="0"/>
              <a:sym typeface="+mn-ea"/>
            </a:endParaRPr>
          </a:p>
        </p:txBody>
      </p:sp>
      <p:sp>
        <p:nvSpPr>
          <p:cNvPr id="52" name="Text Box 51"/>
          <p:cNvSpPr txBox="1"/>
          <p:nvPr/>
        </p:nvSpPr>
        <p:spPr>
          <a:xfrm>
            <a:off x="10457180" y="1268730"/>
            <a:ext cx="1430655" cy="306705"/>
          </a:xfrm>
          <a:prstGeom prst="rect">
            <a:avLst/>
          </a:prstGeom>
          <a:noFill/>
        </p:spPr>
        <p:txBody>
          <a:bodyPr wrap="square" rtlCol="0">
            <a:spAutoFit/>
          </a:bodyPr>
          <a:p>
            <a:pPr algn="ctr"/>
            <a:r>
              <a:rPr lang="en-US" sz="1400" b="1" dirty="0">
                <a:solidFill>
                  <a:schemeClr val="bg1"/>
                </a:solidFill>
                <a:latin typeface="Open Sans ExtraBold" charset="0"/>
                <a:cs typeface="Open Sans ExtraBold" charset="0"/>
                <a:sym typeface="+mn-ea"/>
              </a:rPr>
              <a:t>Patent Type</a:t>
            </a:r>
            <a:endParaRPr lang="en-US" sz="1400" dirty="0">
              <a:solidFill>
                <a:schemeClr val="bg1"/>
              </a:solidFill>
              <a:latin typeface="Montserrat SemiBold" panose="00000700000000000000" charset="0"/>
              <a:cs typeface="Montserrat SemiBold" panose="000007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Rectangles 24"/>
          <p:cNvSpPr/>
          <p:nvPr/>
        </p:nvSpPr>
        <p:spPr>
          <a:xfrm>
            <a:off x="9215120" y="2065020"/>
            <a:ext cx="2385060" cy="394906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4" name="Rectangles 23"/>
          <p:cNvSpPr/>
          <p:nvPr/>
        </p:nvSpPr>
        <p:spPr>
          <a:xfrm>
            <a:off x="3660775" y="2060575"/>
            <a:ext cx="2385060" cy="3953510"/>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0" name="Group 19"/>
          <p:cNvGrpSpPr/>
          <p:nvPr/>
        </p:nvGrpSpPr>
        <p:grpSpPr>
          <a:xfrm>
            <a:off x="488315" y="-8445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pic>
        <p:nvPicPr>
          <p:cNvPr id="6" name="Picture 5" descr="腾晖能量仪_ Man Sitting"/>
          <p:cNvPicPr>
            <a:picLocks noChangeAspect="1"/>
          </p:cNvPicPr>
          <p:nvPr/>
        </p:nvPicPr>
        <p:blipFill>
          <a:blip r:embed="rId3"/>
          <a:srcRect l="17128" t="25556" r="-1150" b="1052"/>
          <a:stretch>
            <a:fillRect/>
          </a:stretch>
        </p:blipFill>
        <p:spPr>
          <a:xfrm>
            <a:off x="525780" y="1389380"/>
            <a:ext cx="2959735" cy="4652645"/>
          </a:xfrm>
          <a:prstGeom prst="rect">
            <a:avLst/>
          </a:prstGeom>
        </p:spPr>
      </p:pic>
      <p:sp>
        <p:nvSpPr>
          <p:cNvPr id="30" name="文本框 5"/>
          <p:cNvSpPr txBox="1"/>
          <p:nvPr/>
        </p:nvSpPr>
        <p:spPr>
          <a:xfrm>
            <a:off x="3710305" y="2194560"/>
            <a:ext cx="2376170" cy="3620135"/>
          </a:xfrm>
          <a:prstGeom prst="rect">
            <a:avLst/>
          </a:prstGeom>
          <a:noFill/>
          <a:ln>
            <a:solidFill>
              <a:srgbClr val="000000">
                <a:alpha val="0"/>
              </a:srgbClr>
            </a:solidFill>
          </a:ln>
        </p:spPr>
        <p:txBody>
          <a:bodyPr wrap="square" rtlCol="0">
            <a:spAutoFit/>
          </a:bodyPr>
          <a:p>
            <a:pPr lvl="0" algn="l">
              <a:lnSpc>
                <a:spcPct val="11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Cold &amp; dampness body condition</a:t>
            </a:r>
            <a:endPar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endParaRPr lang="en-MY" altLang="zh-CN" sz="7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Office worker</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endParaRPr lang="en-MY" altLang="zh-CN" sz="7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Postpartum mother</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endParaRPr lang="en-MY" altLang="zh-CN" sz="7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Obese people</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endParaRPr lang="en-MY" altLang="zh-CN" sz="7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Beauty lovers</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algn="l">
              <a:lnSpc>
                <a:spcPct val="110000"/>
              </a:lnSpc>
            </a:pPr>
            <a:endParaRPr lang="en-MY" sz="7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algn="l">
              <a:lnSpc>
                <a:spcPct val="110000"/>
              </a:lnSpc>
            </a:pPr>
            <a:r>
              <a:rPr 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Middle-aged and elderly people</a:t>
            </a:r>
            <a:endParaRPr lang="en-MY" sz="1200" b="1" dirty="0">
              <a:solidFill>
                <a:schemeClr val="bg1"/>
              </a:solidFill>
              <a:latin typeface="Montserrat SemiBold" panose="00000700000000000000" charset="0"/>
              <a:ea typeface="Alibaba PuHuiTi Medium" panose="00020600040101010101" charset="-122"/>
              <a:cs typeface="Montserrat SemiBold" panose="00000700000000000000" charset="0"/>
            </a:endParaRPr>
          </a:p>
          <a:p>
            <a:pPr lvl="0" algn="l">
              <a:lnSpc>
                <a:spcPct val="110000"/>
              </a:lnSpc>
            </a:pPr>
            <a:endParaRPr lang="en-MY" altLang="zh-CN" sz="8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1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Sitting or standing for a long time</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marL="0" marR="0" algn="l">
              <a:lnSpc>
                <a:spcPct val="110000"/>
              </a:lnSpc>
              <a:spcBef>
                <a:spcPts val="0"/>
              </a:spcBef>
              <a:spcAft>
                <a:spcPts val="800"/>
              </a:spcAft>
            </a:pPr>
            <a:endParaRPr lang="en-MY" sz="4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marL="0" marR="0" algn="l">
              <a:lnSpc>
                <a:spcPct val="110000"/>
              </a:lnSpc>
              <a:spcBef>
                <a:spcPts val="0"/>
              </a:spcBef>
              <a:spcAft>
                <a:spcPts val="800"/>
              </a:spcAft>
            </a:pPr>
            <a:r>
              <a:rPr 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Person with hypertension, high cholesterol &amp; </a:t>
            </a:r>
            <a:r>
              <a:rPr lang="en-US" alt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h</a:t>
            </a:r>
            <a:r>
              <a:rPr 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igh blood sugar</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p:txBody>
      </p:sp>
      <p:grpSp>
        <p:nvGrpSpPr>
          <p:cNvPr id="23" name="Group 22"/>
          <p:cNvGrpSpPr/>
          <p:nvPr/>
        </p:nvGrpSpPr>
        <p:grpSpPr>
          <a:xfrm>
            <a:off x="6154420" y="1414780"/>
            <a:ext cx="2938145" cy="4771390"/>
            <a:chOff x="10434" y="3010"/>
            <a:chExt cx="4627" cy="7514"/>
          </a:xfrm>
        </p:grpSpPr>
        <p:pic>
          <p:nvPicPr>
            <p:cNvPr id="8" name="Picture 7" descr="Family"/>
            <p:cNvPicPr>
              <a:picLocks noChangeAspect="1"/>
            </p:cNvPicPr>
            <p:nvPr/>
          </p:nvPicPr>
          <p:blipFill>
            <a:blip r:embed="rId4"/>
            <a:stretch>
              <a:fillRect/>
            </a:stretch>
          </p:blipFill>
          <p:spPr>
            <a:xfrm>
              <a:off x="10548" y="3017"/>
              <a:ext cx="2175" cy="1449"/>
            </a:xfrm>
            <a:prstGeom prst="rect">
              <a:avLst/>
            </a:prstGeom>
          </p:spPr>
        </p:pic>
        <p:pic>
          <p:nvPicPr>
            <p:cNvPr id="9" name="Picture 8" descr="Wellness Centre"/>
            <p:cNvPicPr>
              <a:picLocks noChangeAspect="1"/>
            </p:cNvPicPr>
            <p:nvPr/>
          </p:nvPicPr>
          <p:blipFill>
            <a:blip r:embed="rId5"/>
            <a:stretch>
              <a:fillRect/>
            </a:stretch>
          </p:blipFill>
          <p:spPr>
            <a:xfrm>
              <a:off x="12904" y="3010"/>
              <a:ext cx="2145" cy="1460"/>
            </a:xfrm>
            <a:prstGeom prst="rect">
              <a:avLst/>
            </a:prstGeom>
          </p:spPr>
        </p:pic>
        <p:pic>
          <p:nvPicPr>
            <p:cNvPr id="11" name="Picture 10" descr="Beauty-Centre"/>
            <p:cNvPicPr>
              <a:picLocks noChangeAspect="1"/>
            </p:cNvPicPr>
            <p:nvPr/>
          </p:nvPicPr>
          <p:blipFill>
            <a:blip r:embed="rId6"/>
            <a:stretch>
              <a:fillRect/>
            </a:stretch>
          </p:blipFill>
          <p:spPr>
            <a:xfrm>
              <a:off x="10548" y="5508"/>
              <a:ext cx="2174" cy="1577"/>
            </a:xfrm>
            <a:prstGeom prst="rect">
              <a:avLst/>
            </a:prstGeom>
          </p:spPr>
        </p:pic>
        <p:pic>
          <p:nvPicPr>
            <p:cNvPr id="12" name="Picture 11" descr="Spa Centre"/>
            <p:cNvPicPr>
              <a:picLocks noChangeAspect="1"/>
            </p:cNvPicPr>
            <p:nvPr/>
          </p:nvPicPr>
          <p:blipFill>
            <a:blip r:embed="rId7"/>
            <a:stretch>
              <a:fillRect/>
            </a:stretch>
          </p:blipFill>
          <p:spPr>
            <a:xfrm>
              <a:off x="12904" y="5508"/>
              <a:ext cx="2146" cy="1578"/>
            </a:xfrm>
            <a:prstGeom prst="rect">
              <a:avLst/>
            </a:prstGeom>
          </p:spPr>
        </p:pic>
        <p:pic>
          <p:nvPicPr>
            <p:cNvPr id="13" name="Picture 12" descr="Nursing homes"/>
            <p:cNvPicPr>
              <a:picLocks noChangeAspect="1"/>
            </p:cNvPicPr>
            <p:nvPr/>
          </p:nvPicPr>
          <p:blipFill>
            <a:blip r:embed="rId8"/>
            <a:stretch>
              <a:fillRect/>
            </a:stretch>
          </p:blipFill>
          <p:spPr>
            <a:xfrm>
              <a:off x="10548" y="8246"/>
              <a:ext cx="2169" cy="1484"/>
            </a:xfrm>
            <a:prstGeom prst="rect">
              <a:avLst/>
            </a:prstGeom>
          </p:spPr>
        </p:pic>
        <p:pic>
          <p:nvPicPr>
            <p:cNvPr id="14" name="Picture 13" descr="Activity Centre"/>
            <p:cNvPicPr>
              <a:picLocks noChangeAspect="1"/>
            </p:cNvPicPr>
            <p:nvPr/>
          </p:nvPicPr>
          <p:blipFill>
            <a:blip r:embed="rId9"/>
            <a:stretch>
              <a:fillRect/>
            </a:stretch>
          </p:blipFill>
          <p:spPr>
            <a:xfrm>
              <a:off x="12891" y="8235"/>
              <a:ext cx="2160" cy="1527"/>
            </a:xfrm>
            <a:prstGeom prst="rect">
              <a:avLst/>
            </a:prstGeom>
          </p:spPr>
        </p:pic>
        <p:sp>
          <p:nvSpPr>
            <p:cNvPr id="32" name="文本框 5"/>
            <p:cNvSpPr txBox="1"/>
            <p:nvPr/>
          </p:nvSpPr>
          <p:spPr>
            <a:xfrm>
              <a:off x="10434" y="9771"/>
              <a:ext cx="2627" cy="753"/>
            </a:xfrm>
            <a:prstGeom prst="rect">
              <a:avLst/>
            </a:prstGeom>
            <a:noFill/>
            <a:ln>
              <a:solidFill>
                <a:srgbClr val="000000">
                  <a:alpha val="0"/>
                </a:srgbClr>
              </a:solidFill>
            </a:ln>
          </p:spPr>
          <p:txBody>
            <a:bodyPr wrap="square" rtlCol="0">
              <a:spAutoFit/>
            </a:bodyPr>
            <a:p>
              <a:pPr lvl="0" algn="ctr">
                <a:lnSpc>
                  <a:spcPct val="90000"/>
                </a:lnSpc>
                <a:spcBef>
                  <a:spcPts val="0"/>
                </a:spcBef>
                <a:spcAft>
                  <a:spcPts val="0"/>
                </a:spcAft>
              </a:pPr>
              <a:r>
                <a:rPr lang="en-US" altLang="en-MY" sz="1400" b="1" dirty="0">
                  <a:latin typeface="Montserrat ExtraBold" panose="00000900000000000000" charset="0"/>
                  <a:ea typeface="Alibaba PuHuiTi Medium" panose="00020600040101010101" charset="-122"/>
                  <a:cs typeface="Montserrat ExtraBold" panose="00000900000000000000" charset="0"/>
                  <a:sym typeface="+mn-ea"/>
                </a:rPr>
                <a:t>Rehabilitation centre</a:t>
              </a:r>
              <a:endParaRPr lang="en-US" altLang="en-MY" sz="14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16" name="文本框 5"/>
            <p:cNvSpPr txBox="1"/>
            <p:nvPr/>
          </p:nvSpPr>
          <p:spPr>
            <a:xfrm>
              <a:off x="10540" y="4318"/>
              <a:ext cx="2175" cy="652"/>
            </a:xfrm>
            <a:prstGeom prst="rect">
              <a:avLst/>
            </a:prstGeom>
            <a:noFill/>
            <a:ln>
              <a:solidFill>
                <a:srgbClr val="000000">
                  <a:alpha val="0"/>
                </a:srgbClr>
              </a:solidFill>
            </a:ln>
          </p:spPr>
          <p:txBody>
            <a:bodyPr wrap="square" rtlCol="0">
              <a:spAutoFit/>
            </a:bodyPr>
            <a:p>
              <a:pPr lvl="0" algn="ctr">
                <a:lnSpc>
                  <a:spcPct val="150000"/>
                </a:lnSpc>
              </a:pPr>
              <a:r>
                <a:rPr lang="en-MY" altLang="zh-CN"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rPr>
                <a:t>Home use</a:t>
              </a:r>
              <a:r>
                <a:rPr lang="zh-CN" altLang="en-US"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rPr>
                <a:t> </a:t>
              </a:r>
              <a:endParaRPr lang="zh-CN" altLang="en-US"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21" name="文本框 5"/>
            <p:cNvSpPr txBox="1"/>
            <p:nvPr/>
          </p:nvSpPr>
          <p:spPr>
            <a:xfrm>
              <a:off x="12886" y="7160"/>
              <a:ext cx="2175" cy="414"/>
            </a:xfrm>
            <a:prstGeom prst="rect">
              <a:avLst/>
            </a:prstGeom>
            <a:noFill/>
            <a:ln>
              <a:solidFill>
                <a:srgbClr val="000000">
                  <a:alpha val="0"/>
                </a:srgbClr>
              </a:solidFill>
            </a:ln>
          </p:spPr>
          <p:txBody>
            <a:bodyPr wrap="square" rtlCol="0">
              <a:spAutoFit/>
            </a:bodyPr>
            <a:p>
              <a:pPr lvl="0" algn="ctr">
                <a:lnSpc>
                  <a:spcPct val="80000"/>
                </a:lnSpc>
                <a:spcBef>
                  <a:spcPts val="0"/>
                </a:spcBef>
                <a:spcAft>
                  <a:spcPts val="0"/>
                </a:spcAft>
              </a:pPr>
              <a:r>
                <a:rPr lang="en-US" altLang="en-MY" sz="1400" b="1" dirty="0">
                  <a:latin typeface="Montserrat ExtraBold" panose="00000900000000000000" charset="0"/>
                  <a:ea typeface="Alibaba PuHuiTi Medium" panose="00020600040101010101" charset="-122"/>
                  <a:cs typeface="Montserrat ExtraBold" panose="00000900000000000000" charset="0"/>
                  <a:sym typeface="+mn-ea"/>
                </a:rPr>
                <a:t>SPA centre</a:t>
              </a:r>
              <a:endParaRPr lang="en-US" altLang="en-MY" sz="14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22" name="文本框 5"/>
            <p:cNvSpPr txBox="1"/>
            <p:nvPr/>
          </p:nvSpPr>
          <p:spPr>
            <a:xfrm>
              <a:off x="12873" y="9768"/>
              <a:ext cx="2175" cy="753"/>
            </a:xfrm>
            <a:prstGeom prst="rect">
              <a:avLst/>
            </a:prstGeom>
            <a:noFill/>
            <a:ln>
              <a:solidFill>
                <a:srgbClr val="000000">
                  <a:alpha val="0"/>
                </a:srgbClr>
              </a:solidFill>
            </a:ln>
          </p:spPr>
          <p:txBody>
            <a:bodyPr wrap="square" rtlCol="0">
              <a:spAutoFit/>
            </a:bodyPr>
            <a:p>
              <a:pPr lvl="0" algn="ctr">
                <a:lnSpc>
                  <a:spcPct val="90000"/>
                </a:lnSpc>
                <a:spcBef>
                  <a:spcPts val="0"/>
                </a:spcBef>
                <a:spcAft>
                  <a:spcPts val="0"/>
                </a:spcAft>
              </a:pPr>
              <a:r>
                <a:rPr lang="en-US" altLang="en-MY" sz="1400" b="1" dirty="0">
                  <a:latin typeface="Montserrat ExtraBold" panose="00000900000000000000" charset="0"/>
                  <a:ea typeface="Alibaba PuHuiTi Medium" panose="00020600040101010101" charset="-122"/>
                  <a:cs typeface="Montserrat ExtraBold" panose="00000900000000000000" charset="0"/>
                  <a:sym typeface="+mn-ea"/>
                </a:rPr>
                <a:t>Activity centre</a:t>
              </a:r>
              <a:endParaRPr lang="zh-CN" altLang="en-US" sz="1400">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grpSp>
      <p:sp>
        <p:nvSpPr>
          <p:cNvPr id="18" name="文本框 5"/>
          <p:cNvSpPr txBox="1"/>
          <p:nvPr/>
        </p:nvSpPr>
        <p:spPr>
          <a:xfrm>
            <a:off x="3650615" y="1281430"/>
            <a:ext cx="2780665" cy="755650"/>
          </a:xfrm>
          <a:prstGeom prst="rect">
            <a:avLst/>
          </a:prstGeom>
          <a:noFill/>
          <a:ln>
            <a:solidFill>
              <a:srgbClr val="000000">
                <a:alpha val="0"/>
              </a:srgbClr>
            </a:solidFill>
          </a:ln>
        </p:spPr>
        <p:txBody>
          <a:bodyPr wrap="square" rtlCol="0">
            <a:spAutoFit/>
          </a:bodyPr>
          <a:p>
            <a:pPr algn="l">
              <a:lnSpc>
                <a:spcPct val="90000"/>
              </a:lnSpc>
              <a:spcBef>
                <a:spcPts val="0"/>
              </a:spcBef>
              <a:spcAft>
                <a:spcPts val="0"/>
              </a:spcAft>
            </a:pPr>
            <a:r>
              <a:rPr lang="en-US" altLang="zh-CN" sz="2400" b="1" dirty="0">
                <a:solidFill>
                  <a:srgbClr val="00283C"/>
                </a:solidFill>
                <a:latin typeface="Open Sans ExtraBold" charset="0"/>
                <a:ea typeface="Alibaba PuHuiTi Medium" panose="00020600040101010101" charset="-122"/>
                <a:cs typeface="Open Sans ExtraBold" charset="0"/>
                <a:sym typeface="+mn-ea"/>
              </a:rPr>
              <a:t>Who Need </a:t>
            </a:r>
            <a:endParaRPr lang="en-US" altLang="zh-CN" sz="2400" b="1" dirty="0">
              <a:solidFill>
                <a:srgbClr val="00283C"/>
              </a:solidFill>
              <a:latin typeface="Open Sans ExtraBold" charset="0"/>
              <a:ea typeface="Alibaba PuHuiTi Medium" panose="00020600040101010101" charset="-122"/>
              <a:cs typeface="Open Sans ExtraBold" charset="0"/>
              <a:sym typeface="+mn-ea"/>
            </a:endParaRPr>
          </a:p>
          <a:p>
            <a:pPr algn="l">
              <a:lnSpc>
                <a:spcPct val="90000"/>
              </a:lnSpc>
              <a:spcBef>
                <a:spcPts val="0"/>
              </a:spcBef>
              <a:spcAft>
                <a:spcPts val="0"/>
              </a:spcAft>
            </a:pPr>
            <a:r>
              <a:rPr lang="en-US" altLang="zh-CN" sz="2400" b="1" dirty="0">
                <a:solidFill>
                  <a:srgbClr val="00283C"/>
                </a:solidFill>
                <a:latin typeface="Open Sans ExtraBold" charset="0"/>
                <a:ea typeface="Alibaba PuHuiTi Medium" panose="00020600040101010101" charset="-122"/>
                <a:cs typeface="Open Sans ExtraBold" charset="0"/>
                <a:sym typeface="+mn-ea"/>
              </a:rPr>
              <a:t>It Most</a:t>
            </a:r>
            <a:r>
              <a:rPr lang="en-US" altLang="zh-CN" sz="2400" b="1">
                <a:solidFill>
                  <a:srgbClr val="00283C"/>
                </a:solidFill>
                <a:latin typeface="Open Sans ExtraBold" charset="0"/>
                <a:ea typeface="Alibaba PuHuiTi Medium" panose="00020600040101010101" charset="-122"/>
                <a:cs typeface="Open Sans ExtraBold" charset="0"/>
                <a:sym typeface="+mn-ea"/>
              </a:rPr>
              <a:t>?                                     </a:t>
            </a:r>
            <a:endParaRPr lang="en-US" altLang="zh-CN" sz="2400" b="1" dirty="0">
              <a:solidFill>
                <a:srgbClr val="00283C"/>
              </a:solidFill>
              <a:latin typeface="Open Sans ExtraBold" charset="0"/>
              <a:ea typeface="Alibaba PuHuiTi Medium" panose="00020600040101010101" charset="-122"/>
              <a:cs typeface="Open Sans ExtraBold" charset="0"/>
              <a:sym typeface="+mn-ea"/>
            </a:endParaRPr>
          </a:p>
        </p:txBody>
      </p:sp>
      <p:sp>
        <p:nvSpPr>
          <p:cNvPr id="2" name="文本框 5"/>
          <p:cNvSpPr txBox="1"/>
          <p:nvPr/>
        </p:nvSpPr>
        <p:spPr>
          <a:xfrm>
            <a:off x="9228455" y="1287780"/>
            <a:ext cx="2476500" cy="755650"/>
          </a:xfrm>
          <a:prstGeom prst="rect">
            <a:avLst/>
          </a:prstGeom>
          <a:noFill/>
          <a:ln>
            <a:solidFill>
              <a:srgbClr val="000000">
                <a:alpha val="0"/>
              </a:srgbClr>
            </a:solidFill>
          </a:ln>
        </p:spPr>
        <p:txBody>
          <a:bodyPr wrap="square" rtlCol="0">
            <a:spAutoFit/>
          </a:bodyPr>
          <a:p>
            <a:pPr algn="l">
              <a:lnSpc>
                <a:spcPct val="90000"/>
              </a:lnSpc>
              <a:spcBef>
                <a:spcPts val="0"/>
              </a:spcBef>
              <a:spcAft>
                <a:spcPts val="0"/>
              </a:spcAft>
            </a:pPr>
            <a:r>
              <a:rPr lang="en-MY" altLang="zh-CN" sz="2400" b="1" dirty="0">
                <a:solidFill>
                  <a:srgbClr val="00283C"/>
                </a:solidFill>
                <a:latin typeface="Open Sans ExtraBold" charset="0"/>
                <a:ea typeface="Alibaba PuHuiTi Medium" panose="00020600040101010101" charset="-122"/>
                <a:cs typeface="Open Sans ExtraBold" charset="0"/>
                <a:sym typeface="+mn-ea"/>
              </a:rPr>
              <a:t>Suitable </a:t>
            </a:r>
            <a:endParaRPr lang="en-MY" altLang="zh-CN" sz="2400" b="1" dirty="0">
              <a:solidFill>
                <a:srgbClr val="00283C"/>
              </a:solidFill>
              <a:latin typeface="Open Sans ExtraBold" charset="0"/>
              <a:ea typeface="Alibaba PuHuiTi Medium" panose="00020600040101010101" charset="-122"/>
              <a:cs typeface="Open Sans ExtraBold" charset="0"/>
              <a:sym typeface="+mn-ea"/>
            </a:endParaRPr>
          </a:p>
          <a:p>
            <a:pPr algn="l">
              <a:lnSpc>
                <a:spcPct val="90000"/>
              </a:lnSpc>
              <a:spcBef>
                <a:spcPts val="0"/>
              </a:spcBef>
              <a:spcAft>
                <a:spcPts val="0"/>
              </a:spcAft>
            </a:pPr>
            <a:r>
              <a:rPr lang="en-MY" altLang="zh-CN" sz="2400" b="1" dirty="0">
                <a:solidFill>
                  <a:srgbClr val="00283C"/>
                </a:solidFill>
                <a:latin typeface="Open Sans ExtraBold" charset="0"/>
                <a:ea typeface="Alibaba PuHuiTi Medium" panose="00020600040101010101" charset="-122"/>
                <a:cs typeface="Open Sans ExtraBold" charset="0"/>
                <a:sym typeface="+mn-ea"/>
              </a:rPr>
              <a:t>For</a:t>
            </a:r>
            <a:r>
              <a:rPr lang="en-US" altLang="zh-CN" sz="2400" b="1" dirty="0">
                <a:solidFill>
                  <a:srgbClr val="00283C"/>
                </a:solidFill>
                <a:latin typeface="Open Sans ExtraBold" charset="0"/>
                <a:ea typeface="Alibaba PuHuiTi Medium" panose="00020600040101010101" charset="-122"/>
                <a:cs typeface="Open Sans ExtraBold" charset="0"/>
                <a:sym typeface="+mn-ea"/>
              </a:rPr>
              <a:t>    </a:t>
            </a:r>
            <a:r>
              <a:rPr lang="en-US" altLang="zh-CN" sz="2400" b="1">
                <a:solidFill>
                  <a:srgbClr val="00283C"/>
                </a:solidFill>
                <a:latin typeface="Open Sans ExtraBold" charset="0"/>
                <a:ea typeface="Alibaba PuHuiTi Medium" panose="00020600040101010101" charset="-122"/>
                <a:cs typeface="Open Sans ExtraBold" charset="0"/>
                <a:sym typeface="+mn-ea"/>
              </a:rPr>
              <a:t>                                     </a:t>
            </a:r>
            <a:endParaRPr lang="en-US" altLang="zh-CN" sz="2400" b="1" dirty="0">
              <a:solidFill>
                <a:srgbClr val="00283C"/>
              </a:solidFill>
              <a:latin typeface="Open Sans ExtraBold" charset="0"/>
              <a:ea typeface="Alibaba PuHuiTi Medium" panose="00020600040101010101" charset="-122"/>
              <a:cs typeface="Open Sans ExtraBold" charset="0"/>
              <a:sym typeface="+mn-ea"/>
            </a:endParaRPr>
          </a:p>
        </p:txBody>
      </p:sp>
      <p:sp>
        <p:nvSpPr>
          <p:cNvPr id="3" name="文本框 5"/>
          <p:cNvSpPr txBox="1"/>
          <p:nvPr/>
        </p:nvSpPr>
        <p:spPr>
          <a:xfrm>
            <a:off x="9283065" y="2072640"/>
            <a:ext cx="2376170" cy="3448685"/>
          </a:xfrm>
          <a:prstGeom prst="rect">
            <a:avLst/>
          </a:prstGeom>
          <a:noFill/>
          <a:ln>
            <a:solidFill>
              <a:srgbClr val="000000">
                <a:alpha val="0"/>
              </a:srgbClr>
            </a:solidFill>
          </a:ln>
        </p:spPr>
        <p:txBody>
          <a:bodyPr wrap="square" rtlCol="0">
            <a:spAutoFit/>
          </a:bodyPr>
          <a:p>
            <a:pPr lvl="0" algn="just">
              <a:lnSpc>
                <a:spcPct val="26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Home use</a:t>
            </a:r>
            <a:r>
              <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 </a:t>
            </a:r>
            <a:endPar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just">
              <a:lnSpc>
                <a:spcPct val="26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Therapy </a:t>
            </a:r>
            <a:r>
              <a:rPr lang="en-US" alt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c</a:t>
            </a: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entre                                                                                                                   Beauty </a:t>
            </a:r>
            <a:r>
              <a:rPr lang="en-US" alt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s</a:t>
            </a: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alon</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just">
              <a:lnSpc>
                <a:spcPct val="260000"/>
              </a:lnSpc>
            </a:pPr>
            <a:r>
              <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SP</a:t>
            </a:r>
            <a:r>
              <a:rPr lang="en-US"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A centre</a:t>
            </a:r>
            <a:r>
              <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 </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just">
              <a:lnSpc>
                <a:spcPct val="26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Rehabilitation </a:t>
            </a:r>
            <a:r>
              <a:rPr lang="en-US" alt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c</a:t>
            </a: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entre </a:t>
            </a:r>
            <a:endPar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just">
              <a:lnSpc>
                <a:spcPct val="26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Activity</a:t>
            </a:r>
            <a:r>
              <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 </a:t>
            </a:r>
            <a:r>
              <a:rPr lang="en-US" altLang="en-MY"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c</a:t>
            </a: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entre</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a:p>
            <a:pPr lvl="0" algn="just">
              <a:lnSpc>
                <a:spcPct val="260000"/>
              </a:lnSpc>
            </a:pPr>
            <a:r>
              <a:rPr lang="en-MY" altLang="zh-CN"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rPr>
              <a:t>Office</a:t>
            </a:r>
            <a:endParaRPr lang="zh-CN" altLang="en-US" sz="1200" b="1" dirty="0">
              <a:solidFill>
                <a:schemeClr val="bg1"/>
              </a:solidFill>
              <a:latin typeface="Montserrat SemiBold" panose="00000700000000000000" charset="0"/>
              <a:ea typeface="Alibaba PuHuiTi Medium" panose="00020600040101010101" charset="-122"/>
              <a:cs typeface="Montserrat SemiBold" panose="00000700000000000000" charset="0"/>
              <a:sym typeface="+mn-ea"/>
            </a:endParaRPr>
          </a:p>
        </p:txBody>
      </p:sp>
      <p:sp>
        <p:nvSpPr>
          <p:cNvPr id="4" name="文本框 5"/>
          <p:cNvSpPr txBox="1"/>
          <p:nvPr/>
        </p:nvSpPr>
        <p:spPr>
          <a:xfrm>
            <a:off x="7717155" y="2377440"/>
            <a:ext cx="1381125" cy="478155"/>
          </a:xfrm>
          <a:prstGeom prst="rect">
            <a:avLst/>
          </a:prstGeom>
          <a:noFill/>
          <a:ln>
            <a:solidFill>
              <a:srgbClr val="000000">
                <a:alpha val="0"/>
              </a:srgbClr>
            </a:solidFill>
          </a:ln>
        </p:spPr>
        <p:txBody>
          <a:bodyPr wrap="square" rtlCol="0">
            <a:spAutoFit/>
          </a:bodyPr>
          <a:p>
            <a:pPr lvl="0" algn="ctr">
              <a:lnSpc>
                <a:spcPct val="90000"/>
              </a:lnSpc>
              <a:spcBef>
                <a:spcPts val="0"/>
              </a:spcBef>
              <a:spcAft>
                <a:spcPts val="0"/>
              </a:spcAft>
            </a:pPr>
            <a:r>
              <a:rPr lang="en-MY" altLang="zh-CN"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rPr>
              <a:t>Therapy centre</a:t>
            </a:r>
            <a:endParaRPr lang="en-MY" altLang="zh-CN"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5" name="文本框 5"/>
          <p:cNvSpPr txBox="1"/>
          <p:nvPr/>
        </p:nvSpPr>
        <p:spPr>
          <a:xfrm>
            <a:off x="6234430" y="4028440"/>
            <a:ext cx="1381125" cy="478155"/>
          </a:xfrm>
          <a:prstGeom prst="rect">
            <a:avLst/>
          </a:prstGeom>
          <a:noFill/>
          <a:ln>
            <a:solidFill>
              <a:srgbClr val="000000">
                <a:alpha val="0"/>
              </a:srgbClr>
            </a:solidFill>
          </a:ln>
        </p:spPr>
        <p:txBody>
          <a:bodyPr wrap="square" rtlCol="0">
            <a:spAutoFit/>
          </a:bodyPr>
          <a:p>
            <a:pPr lvl="0" algn="ctr">
              <a:lnSpc>
                <a:spcPct val="90000"/>
              </a:lnSpc>
              <a:spcBef>
                <a:spcPts val="0"/>
              </a:spcBef>
              <a:spcAft>
                <a:spcPts val="0"/>
              </a:spcAft>
            </a:pPr>
            <a:r>
              <a:rPr lang="en-MY" altLang="zh-CN"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rPr>
              <a:t>Beauty salon</a:t>
            </a:r>
            <a:endParaRPr lang="en-MY" altLang="zh-CN" sz="1400" b="1" dirty="0">
              <a:solidFill>
                <a:schemeClr val="tx1"/>
              </a:solidFill>
              <a:latin typeface="Montserrat ExtraBold" panose="00000900000000000000" charset="0"/>
              <a:ea typeface="Alibaba PuHuiTi Medium" panose="00020600040101010101" charset="-122"/>
              <a:cs typeface="Montserrat ExtraBold" panose="000009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 灯光&#10;&#10;描述已自动生成"/>
          <p:cNvPicPr>
            <a:picLocks noChangeAspect="1"/>
          </p:cNvPicPr>
          <p:nvPr/>
        </p:nvPicPr>
        <p:blipFill rotWithShape="1">
          <a:blip r:embed="rId1">
            <a:extLst>
              <a:ext uri="{28A0092B-C50C-407E-A947-70E740481C1C}">
                <a14:useLocalDpi xmlns:a14="http://schemas.microsoft.com/office/drawing/2010/main" val="0"/>
              </a:ext>
            </a:extLst>
          </a:blip>
          <a:srcRect t="26057" b="12646"/>
          <a:stretch>
            <a:fillRect/>
          </a:stretch>
        </p:blipFill>
        <p:spPr>
          <a:xfrm>
            <a:off x="0" y="0"/>
            <a:ext cx="12192000" cy="5356860"/>
          </a:xfrm>
          <a:prstGeom prst="rect">
            <a:avLst/>
          </a:prstGeom>
        </p:spPr>
      </p:pic>
      <p:sp>
        <p:nvSpPr>
          <p:cNvPr id="10" name="标题 14"/>
          <p:cNvSpPr txBox="1"/>
          <p:nvPr/>
        </p:nvSpPr>
        <p:spPr>
          <a:xfrm>
            <a:off x="0" y="1720215"/>
            <a:ext cx="12191365" cy="2683510"/>
          </a:xfrm>
          <a:prstGeom prst="rect">
            <a:avLst/>
          </a:prstGeom>
        </p:spPr>
        <p:txBody>
          <a:bodyPr vert="horz" lIns="91440" tIns="45720" rIns="91440" bIns="45720" rtlCol="0" anchor="ctr">
            <a:normAutofit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7200" b="1" dirty="0">
                <a:solidFill>
                  <a:schemeClr val="bg1"/>
                </a:solidFill>
                <a:latin typeface="Hurme Geometric Sans 1" panose="020B0500020000000000" charset="0"/>
                <a:ea typeface="思源黑体 CN Bold" panose="020B0800000000000000" pitchFamily="34" charset="-122"/>
                <a:cs typeface="Hurme Geometric Sans 1" panose="020B0500020000000000" charset="0"/>
              </a:rPr>
              <a:t>THANK YOU</a:t>
            </a:r>
            <a:r>
              <a:rPr lang="en-MY" altLang="en-US" sz="7200" b="1" dirty="0">
                <a:solidFill>
                  <a:schemeClr val="bg1"/>
                </a:solidFill>
                <a:latin typeface="Hurme Geometric Sans 1" panose="020B0500020000000000" charset="0"/>
                <a:ea typeface="思源黑体 CN Bold" panose="020B0800000000000000" pitchFamily="34" charset="-122"/>
                <a:cs typeface="Hurme Geometric Sans 1" panose="020B0500020000000000" charset="0"/>
              </a:rPr>
              <a:t> </a:t>
            </a:r>
            <a:r>
              <a:rPr lang="en-US" altLang="zh-CN" sz="7200" b="1" dirty="0">
                <a:solidFill>
                  <a:schemeClr val="bg1"/>
                </a:solidFill>
                <a:latin typeface="Hurme Geometric Sans 1" panose="020B0500020000000000" charset="0"/>
                <a:ea typeface="思源黑体 CN Bold" panose="020B0800000000000000" pitchFamily="34" charset="-122"/>
                <a:cs typeface="Hurme Geometric Sans 1" panose="020B0500020000000000" charset="0"/>
              </a:rPr>
              <a:t>!</a:t>
            </a:r>
            <a:endParaRPr lang="en-US" altLang="zh-CN" sz="6600" b="1" dirty="0">
              <a:solidFill>
                <a:schemeClr val="bg1"/>
              </a:solidFill>
              <a:latin typeface="Hurme Geometric Sans 1" panose="020B0500020000000000" charset="0"/>
              <a:ea typeface="思源黑体 CN Bold" panose="020B0800000000000000" pitchFamily="34" charset="-122"/>
              <a:cs typeface="Hurme Geometric Sans 1" panose="020B0500020000000000" charset="0"/>
            </a:endParaRPr>
          </a:p>
          <a:p>
            <a:pPr algn="ctr"/>
            <a:r>
              <a:rPr lang="en-US" altLang="zh-CN" sz="3600" dirty="0">
                <a:solidFill>
                  <a:schemeClr val="bg1"/>
                </a:solidFill>
                <a:latin typeface="Hurme Geometric Sans 1" panose="020B0500020000000000" charset="0"/>
                <a:ea typeface="思源黑体 CN Medium" panose="020B0600000000000000" pitchFamily="34" charset="-122"/>
                <a:cs typeface="Hurme Geometric Sans 1" panose="020B0500020000000000" charset="0"/>
                <a:sym typeface="+mn-ea"/>
              </a:rPr>
              <a:t> </a:t>
            </a:r>
            <a:endParaRPr lang="en-US" altLang="zh-CN" sz="3600" dirty="0">
              <a:solidFill>
                <a:schemeClr val="bg1"/>
              </a:solidFill>
              <a:latin typeface="Hurme Geometric Sans 1" panose="020B0500020000000000" charset="0"/>
              <a:ea typeface="思源黑体 CN Medium" panose="020B0600000000000000" pitchFamily="34" charset="-122"/>
              <a:cs typeface="Hurme Geometric Sans 1" panose="020B0500020000000000" charset="0"/>
              <a:sym typeface="+mn-ea"/>
            </a:endParaRPr>
          </a:p>
          <a:p>
            <a:pPr algn="ctr"/>
            <a:r>
              <a:rPr lang="en-US" altLang="zh-CN" sz="6600" dirty="0">
                <a:solidFill>
                  <a:schemeClr val="bg1"/>
                </a:solidFill>
                <a:latin typeface="Hurme Geometric Sans 1" panose="020B0500020000000000" charset="0"/>
                <a:ea typeface="思源黑体 CN Medium" panose="020B0600000000000000" pitchFamily="34" charset="-122"/>
                <a:cs typeface="Hurme Geometric Sans 1" panose="020B0500020000000000" charset="0"/>
                <a:sym typeface="+mn-ea"/>
              </a:rPr>
              <a:t>  </a:t>
            </a:r>
            <a:endParaRPr lang="zh-CN" altLang="en-US" sz="6600" b="1" dirty="0">
              <a:solidFill>
                <a:schemeClr val="bg1"/>
              </a:solidFill>
              <a:latin typeface="Hurme Geometric Sans 1" panose="020B0500020000000000" charset="0"/>
              <a:ea typeface="思源黑体 CN Bold" panose="020B0800000000000000" pitchFamily="34" charset="-122"/>
              <a:cs typeface="Hurme Geometric Sans 1" panose="020B0500020000000000" charset="0"/>
            </a:endParaRPr>
          </a:p>
        </p:txBody>
      </p:sp>
      <p:pic>
        <p:nvPicPr>
          <p:cNvPr id="3" name="Content Placeholder 10" descr="iTera-Bio Sample 1 copy"/>
          <p:cNvPicPr>
            <a:picLocks noChangeAspect="1"/>
          </p:cNvPicPr>
          <p:nvPr>
            <p:ph idx="1"/>
          </p:nvPr>
        </p:nvPicPr>
        <p:blipFill>
          <a:blip r:embed="rId2"/>
          <a:stretch>
            <a:fillRect/>
          </a:stretch>
        </p:blipFill>
        <p:spPr>
          <a:xfrm>
            <a:off x="8455660" y="5392420"/>
            <a:ext cx="3736340" cy="1609090"/>
          </a:xfrm>
          <a:prstGeom prst="rect">
            <a:avLst/>
          </a:prstGeom>
        </p:spPr>
      </p:pic>
      <p:pic>
        <p:nvPicPr>
          <p:cNvPr id="4" name="Picture 3" descr="Prife Logo (Color)"/>
          <p:cNvPicPr>
            <a:picLocks noChangeAspect="1"/>
          </p:cNvPicPr>
          <p:nvPr/>
        </p:nvPicPr>
        <p:blipFill>
          <a:blip r:embed="rId3"/>
          <a:stretch>
            <a:fillRect/>
          </a:stretch>
        </p:blipFill>
        <p:spPr>
          <a:xfrm>
            <a:off x="445770" y="5724525"/>
            <a:ext cx="1780540" cy="752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rcRect b="39345"/>
          <a:stretch>
            <a:fillRect/>
          </a:stretch>
        </p:blipFill>
        <p:spPr>
          <a:xfrm>
            <a:off x="987425" y="3553460"/>
            <a:ext cx="10217150" cy="2127250"/>
          </a:xfrm>
          <a:prstGeom prst="rect">
            <a:avLst/>
          </a:prstGeom>
        </p:spPr>
      </p:pic>
      <p:pic>
        <p:nvPicPr>
          <p:cNvPr id="15" name="Picture 14"/>
          <p:cNvPicPr>
            <a:picLocks noChangeAspect="1"/>
          </p:cNvPicPr>
          <p:nvPr/>
        </p:nvPicPr>
        <p:blipFill>
          <a:blip r:embed="rId2"/>
          <a:srcRect b="37688"/>
          <a:stretch>
            <a:fillRect/>
          </a:stretch>
        </p:blipFill>
        <p:spPr>
          <a:xfrm>
            <a:off x="1010920" y="1113790"/>
            <a:ext cx="10218420" cy="2157730"/>
          </a:xfrm>
          <a:prstGeom prst="rect">
            <a:avLst/>
          </a:prstGeom>
        </p:spPr>
      </p:pic>
      <p:sp>
        <p:nvSpPr>
          <p:cNvPr id="6" name="文本框 5"/>
          <p:cNvSpPr txBox="1"/>
          <p:nvPr/>
        </p:nvSpPr>
        <p:spPr>
          <a:xfrm>
            <a:off x="2744470" y="716915"/>
            <a:ext cx="6703060" cy="953135"/>
          </a:xfrm>
          <a:prstGeom prst="rect">
            <a:avLst/>
          </a:prstGeom>
          <a:noFill/>
          <a:ln>
            <a:solidFill>
              <a:srgbClr val="000000">
                <a:alpha val="0"/>
              </a:srgbClr>
            </a:solidFill>
          </a:ln>
        </p:spPr>
        <p:txBody>
          <a:bodyPr wrap="square" rtlCol="0">
            <a:spAutoFit/>
          </a:bodyPr>
          <a:lstStyle/>
          <a:p>
            <a:pPr lvl="0" algn="ctr">
              <a:lnSpc>
                <a:spcPct val="100000"/>
              </a:lnSpc>
              <a:spcBef>
                <a:spcPts val="0"/>
              </a:spcBef>
              <a:spcAft>
                <a:spcPts val="0"/>
              </a:spcAft>
            </a:pP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70% of </a:t>
            </a:r>
            <a:r>
              <a:rPr lang="en-US" altLang="zh-CN" sz="2800" b="1" dirty="0" err="1">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pop</a:t>
            </a:r>
            <a:r>
              <a:rPr lang="en-MY" altLang="en-US" sz="2800" b="1" dirty="0" err="1">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u</a:t>
            </a:r>
            <a:r>
              <a:rPr lang="en-US" altLang="zh-CN" sz="2800" b="1" dirty="0" err="1">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lation</a:t>
            </a: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 are </a:t>
            </a:r>
            <a:r>
              <a:rPr lang="en-MY" altLang="en-US"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s</a:t>
            </a:r>
            <a:r>
              <a:rPr lang="en-US" altLang="zh-CN" sz="28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uffer</a:t>
            </a: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ing </a:t>
            </a:r>
            <a:r>
              <a:rPr lang="en-MY" altLang="en-US"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f</a:t>
            </a: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rom </a:t>
            </a:r>
            <a:r>
              <a:rPr lang="en-MY" altLang="en-US"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s</a:t>
            </a: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ub-health status</a:t>
            </a:r>
            <a:r>
              <a:rPr lang="en-MY" altLang="en-US"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 </a:t>
            </a: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a:t>
            </a:r>
            <a:endPar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grpSp>
        <p:nvGrpSpPr>
          <p:cNvPr id="3" name="Group 2"/>
          <p:cNvGrpSpPr/>
          <p:nvPr/>
        </p:nvGrpSpPr>
        <p:grpSpPr>
          <a:xfrm>
            <a:off x="448310" y="-84455"/>
            <a:ext cx="11703050" cy="1386840"/>
            <a:chOff x="842" y="-133"/>
            <a:chExt cx="18430" cy="2184"/>
          </a:xfrm>
        </p:grpSpPr>
        <p:pic>
          <p:nvPicPr>
            <p:cNvPr id="4" name="Picture 3" descr="Prife Logo (Color)"/>
            <p:cNvPicPr>
              <a:picLocks noChangeAspect="1"/>
            </p:cNvPicPr>
            <p:nvPr/>
          </p:nvPicPr>
          <p:blipFill>
            <a:blip r:embed="rId3"/>
            <a:stretch>
              <a:fillRect/>
            </a:stretch>
          </p:blipFill>
          <p:spPr>
            <a:xfrm>
              <a:off x="842" y="628"/>
              <a:ext cx="2464" cy="1041"/>
            </a:xfrm>
            <a:prstGeom prst="rect">
              <a:avLst/>
            </a:prstGeom>
          </p:spPr>
        </p:pic>
        <p:pic>
          <p:nvPicPr>
            <p:cNvPr id="5" name="Picture 4" descr="iTera-Bio Sample 1 copy"/>
            <p:cNvPicPr>
              <a:picLocks noChangeAspect="1"/>
            </p:cNvPicPr>
            <p:nvPr/>
          </p:nvPicPr>
          <p:blipFill>
            <a:blip r:embed="rId4"/>
            <a:stretch>
              <a:fillRect/>
            </a:stretch>
          </p:blipFill>
          <p:spPr>
            <a:xfrm>
              <a:off x="14200" y="-133"/>
              <a:ext cx="5073" cy="2185"/>
            </a:xfrm>
            <a:prstGeom prst="rect">
              <a:avLst/>
            </a:prstGeom>
          </p:spPr>
        </p:pic>
      </p:grpSp>
      <p:sp>
        <p:nvSpPr>
          <p:cNvPr id="18" name="Text Box 17"/>
          <p:cNvSpPr txBox="1"/>
          <p:nvPr/>
        </p:nvSpPr>
        <p:spPr>
          <a:xfrm>
            <a:off x="1452245" y="3217545"/>
            <a:ext cx="3100070" cy="521970"/>
          </a:xfrm>
          <a:prstGeom prst="rect">
            <a:avLst/>
          </a:prstGeom>
          <a:noFill/>
        </p:spPr>
        <p:txBody>
          <a:bodyPr wrap="square" rtlCol="0" anchor="t">
            <a:spAutoFit/>
          </a:bodyPr>
          <a:p>
            <a:pPr algn="ctr"/>
            <a:r>
              <a:rPr lang="en-US" sz="1400" b="1" dirty="0">
                <a:latin typeface="Montserrat" panose="02000505000000020004" pitchFamily="2" charset="0"/>
                <a:cs typeface="Montserrat" panose="02000505000000020004" pitchFamily="2" charset="0"/>
                <a:sym typeface="+mn-ea"/>
              </a:rPr>
              <a:t>Fatigue, anxiety, headache dizziness</a:t>
            </a:r>
            <a:endPar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19" name="Text Box 18"/>
          <p:cNvSpPr txBox="1"/>
          <p:nvPr/>
        </p:nvSpPr>
        <p:spPr>
          <a:xfrm>
            <a:off x="4666615" y="3220720"/>
            <a:ext cx="2927350" cy="521970"/>
          </a:xfrm>
          <a:prstGeom prst="rect">
            <a:avLst/>
          </a:prstGeom>
          <a:noFill/>
        </p:spPr>
        <p:txBody>
          <a:bodyPr wrap="square" rtlCol="0" anchor="t">
            <a:spAutoFit/>
          </a:bodyPr>
          <a:p>
            <a:pPr algn="ctr"/>
            <a:r>
              <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Inability to concentrate,</a:t>
            </a:r>
            <a:endPar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endParaRPr>
          </a:p>
          <a:p>
            <a:pPr algn="ctr"/>
            <a:r>
              <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memory loss</a:t>
            </a:r>
            <a:endPar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20" name="Text Box 19"/>
          <p:cNvSpPr txBox="1"/>
          <p:nvPr/>
        </p:nvSpPr>
        <p:spPr>
          <a:xfrm>
            <a:off x="7687945" y="3239135"/>
            <a:ext cx="2924810" cy="306705"/>
          </a:xfrm>
          <a:prstGeom prst="rect">
            <a:avLst/>
          </a:prstGeom>
          <a:noFill/>
        </p:spPr>
        <p:txBody>
          <a:bodyPr wrap="square" rtlCol="0" anchor="t">
            <a:spAutoFit/>
          </a:bodyPr>
          <a:p>
            <a:pPr algn="ctr"/>
            <a:r>
              <a:rPr lang="en-US" sz="1400" b="1" dirty="0">
                <a:latin typeface="Montserrat" panose="02000505000000020004" pitchFamily="2" charset="0"/>
                <a:cs typeface="Montserrat" panose="02000505000000020004" pitchFamily="2" charset="0"/>
                <a:sym typeface="+mn-ea"/>
              </a:rPr>
              <a:t>Gout</a:t>
            </a:r>
            <a:r>
              <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body </a:t>
            </a:r>
            <a:r>
              <a:rPr lang="en-US" sz="1400" b="1" dirty="0">
                <a:latin typeface="Montserrat" panose="02000505000000020004" pitchFamily="2" charset="0"/>
                <a:cs typeface="Montserrat" panose="02000505000000020004" pitchFamily="2" charset="0"/>
                <a:sym typeface="+mn-ea"/>
              </a:rPr>
              <a:t>feeling heaviness</a:t>
            </a:r>
            <a:endPar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21" name="Text Box 20"/>
          <p:cNvSpPr txBox="1"/>
          <p:nvPr/>
        </p:nvSpPr>
        <p:spPr>
          <a:xfrm>
            <a:off x="1539240" y="5680710"/>
            <a:ext cx="2927350" cy="521970"/>
          </a:xfrm>
          <a:prstGeom prst="rect">
            <a:avLst/>
          </a:prstGeom>
          <a:noFill/>
        </p:spPr>
        <p:txBody>
          <a:bodyPr wrap="square" rtlCol="0" anchor="t">
            <a:spAutoFit/>
          </a:bodyPr>
          <a:p>
            <a:pPr algn="ctr"/>
            <a:r>
              <a:rPr lang="en-MY" alt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B</a:t>
            </a:r>
            <a:r>
              <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loating, abdominal pain, indigestion, constipation</a:t>
            </a:r>
            <a:endParaRPr 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22" name="Text Box 21"/>
          <p:cNvSpPr txBox="1"/>
          <p:nvPr/>
        </p:nvSpPr>
        <p:spPr>
          <a:xfrm>
            <a:off x="4676775" y="5680710"/>
            <a:ext cx="2927350" cy="521970"/>
          </a:xfrm>
          <a:prstGeom prst="rect">
            <a:avLst/>
          </a:prstGeom>
          <a:noFill/>
        </p:spPr>
        <p:txBody>
          <a:bodyPr wrap="square" rtlCol="0" anchor="t">
            <a:spAutoFit/>
          </a:bodyPr>
          <a:p>
            <a:pPr algn="ctr"/>
            <a:r>
              <a:rPr lang="en-MY" alt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Low body temperature,</a:t>
            </a:r>
            <a:endParaRPr lang="en-MY" alt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algn="ctr"/>
            <a:r>
              <a:rPr lang="en-MY" alt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fatigue</a:t>
            </a:r>
            <a:endParaRPr lang="en-MY" altLang="en-US"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
        <p:nvSpPr>
          <p:cNvPr id="23" name="Text Box 22"/>
          <p:cNvSpPr txBox="1"/>
          <p:nvPr/>
        </p:nvSpPr>
        <p:spPr>
          <a:xfrm>
            <a:off x="7773670" y="5680710"/>
            <a:ext cx="2924810" cy="306705"/>
          </a:xfrm>
          <a:prstGeom prst="rect">
            <a:avLst/>
          </a:prstGeom>
          <a:noFill/>
        </p:spPr>
        <p:txBody>
          <a:bodyPr wrap="square" rtlCol="0" anchor="t">
            <a:spAutoFit/>
          </a:bodyPr>
          <a:p>
            <a:pPr algn="ctr"/>
            <a:r>
              <a:rPr lang="en-MY" sz="1400" b="1" dirty="0">
                <a:latin typeface="Montserrat" panose="02000505000000020004" pitchFamily="2" charset="0"/>
                <a:cs typeface="Montserrat" panose="02000505000000020004" pitchFamily="2" charset="0"/>
                <a:sym typeface="+mn-ea"/>
              </a:rPr>
              <a:t>Irregular menstruation</a:t>
            </a:r>
            <a:endParaRPr lang="en-MY" sz="1400" b="1"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spTree>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文本框 2"/>
          <p:cNvSpPr txBox="1"/>
          <p:nvPr/>
        </p:nvSpPr>
        <p:spPr>
          <a:xfrm>
            <a:off x="318770" y="1731645"/>
            <a:ext cx="11597005" cy="5135880"/>
          </a:xfrm>
          <a:prstGeom prst="rect">
            <a:avLst/>
          </a:prstGeom>
          <a:noFill/>
          <a:ln>
            <a:noFill/>
          </a:ln>
          <a:extLst>
            <a:ext uri="{909E8E84-426E-40DD-AFC4-6F175D3DCCD1}">
              <a14:hiddenFill xmlns:a14="http://schemas.microsoft.com/office/drawing/2010/main">
                <a:solidFill>
                  <a:schemeClr val="bg1">
                    <a:alpha val="79000"/>
                  </a:schemeClr>
                </a:solidFill>
              </a14:hiddenFill>
            </a:ext>
          </a:extLst>
        </p:spPr>
        <p:txBody>
          <a:bodyPr wrap="square" rtlCol="0">
            <a:spAutoFit/>
          </a:bodyPr>
          <a:lstStyle/>
          <a:p>
            <a:pPr indent="609600" algn="ctr" fontAlgn="auto"/>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Deficiency leads to cold, cold </a:t>
            </a:r>
            <a:r>
              <a:rPr lang="en-MY" sz="24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 dampness, dampness </a:t>
            </a:r>
            <a:r>
              <a:rPr lang="en-MY" sz="24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 condensation, condensation </a:t>
            </a:r>
            <a:r>
              <a:rPr lang="en-MY" sz="24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blood stasis, blood stasis </a:t>
            </a:r>
            <a:r>
              <a:rPr lang="en-MY" sz="24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blockage, blockage </a:t>
            </a:r>
            <a:r>
              <a:rPr lang="en-MY" sz="24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 tumor, tumor </a:t>
            </a:r>
            <a:r>
              <a:rPr lang="en-MY" sz="24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US" sz="2400" dirty="0">
                <a:solidFill>
                  <a:srgbClr val="C00000"/>
                </a:solidFill>
                <a:latin typeface="Montserrat" panose="02000505000000020004" pitchFamily="2" charset="0"/>
                <a:ea typeface="Alibaba PuHuiTi Medium" panose="00020600040101010101" charset="-122"/>
                <a:cs typeface="Montserrat" panose="02000505000000020004" pitchFamily="2" charset="0"/>
                <a:sym typeface="+mn-ea"/>
              </a:rPr>
              <a:t> cancer.</a:t>
            </a:r>
            <a:r>
              <a:rPr sz="2400" dirty="0">
                <a:solidFill>
                  <a:srgbClr val="FF0000"/>
                </a:solidFill>
                <a:latin typeface="Montserrat" panose="02000505000000020004" pitchFamily="2" charset="0"/>
                <a:ea typeface="Alibaba PuHuiTi Medium" panose="00020600040101010101" charset="-122"/>
                <a:cs typeface="Montserrat" panose="02000505000000020004" pitchFamily="2" charset="0"/>
                <a:sym typeface="+mn-ea"/>
              </a:rPr>
              <a:t> </a:t>
            </a:r>
            <a:endParaRPr sz="2400" dirty="0">
              <a:solidFill>
                <a:srgbClr val="FF0000"/>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ctr"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lang="en-US" sz="2000" dirty="0">
                <a:solidFill>
                  <a:schemeClr val="accent1">
                    <a:lumMod val="50000"/>
                  </a:schemeClr>
                </a:solidFill>
                <a:latin typeface="Montserrat" panose="02000505000000020004" pitchFamily="2" charset="0"/>
                <a:ea typeface="Alibaba PuHuiTi Medium" panose="00020600040101010101" charset="-122"/>
                <a:cs typeface="Montserrat" panose="02000505000000020004" pitchFamily="2" charset="0"/>
                <a:sym typeface="+mn-ea"/>
              </a:rPr>
              <a:t>Conclusion: Severe sickness is the accumulation of ailments</a:t>
            </a:r>
            <a:endParaRPr sz="2000" dirty="0">
              <a:solidFill>
                <a:schemeClr val="accent1">
                  <a:lumMod val="50000"/>
                </a:schemeClr>
              </a:solidFill>
              <a:latin typeface="Montserrat" panose="02000505000000020004" pitchFamily="2" charset="0"/>
              <a:ea typeface="Alibaba PuHuiTi Medium" panose="00020600040101010101" charset="-122"/>
              <a:cs typeface="Montserrat" panose="02000505000000020004" pitchFamily="2" charset="0"/>
              <a:sym typeface="+mn-ea"/>
            </a:endParaRPr>
          </a:p>
          <a:p>
            <a:pPr indent="177800" algn="l" fontAlgn="auto">
              <a:extLst>
                <a:ext uri="{35155182-B16C-46BC-9424-99874614C6A1}">
                  <wpsdc:indentchars xmlns:wpsdc="http://www.wps.cn/officeDocument/2017/drawingmlCustomData" val="200" checksum="3373521373"/>
                </a:ext>
              </a:extLst>
            </a:pPr>
            <a:endParaRPr sz="7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D</a:t>
            </a:r>
            <a:r>
              <a:rPr lang="en-US" altLang="zh-CN"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eficiency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altLang="zh-CN"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Tired, lack of energy, sleepy</a:t>
            </a:r>
            <a:endParaRPr lang="en-US" altLang="zh-CN"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lang="en-MY"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Cold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Afraid of cold, feeling cold at night</a:t>
            </a:r>
            <a:endPar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Wet → As if they are wearing clothes that have been soaked in the rain,</a:t>
            </a:r>
            <a:b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b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body feel heavy and uncomfortable</a:t>
            </a:r>
            <a:endPar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Congealing → The body is prone to soreness and pain</a:t>
            </a:r>
            <a:endPar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Stasis → body aches and numbness, swelling pain and mixed body</a:t>
            </a:r>
            <a:endPar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extLst>
                <a:ext uri="{35155182-B16C-46BC-9424-99874614C6A1}">
                  <wpsdc:indentchars xmlns:wpsdc="http://www.wps.cn/officeDocument/2017/drawingmlCustomData" val="200" checksum="282533468"/>
                </a:ext>
              </a:extLst>
            </a:pP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discomfort. Malignant tumors are prone to mutate to cancer</a:t>
            </a:r>
            <a:endPar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a:p>
            <a:pPr indent="508000" algn="l" fontAlgn="auto">
              <a:lnSpc>
                <a:spcPct val="120000"/>
              </a:lnSpc>
              <a:spcBef>
                <a:spcPts val="0"/>
              </a:spcBef>
              <a:spcAft>
                <a:spcPts val="0"/>
              </a:spcAft>
              <a:extLst>
                <a:ext uri="{35155182-B16C-46BC-9424-99874614C6A1}">
                  <wpsdc:indentchars xmlns:wpsdc="http://www.wps.cn/officeDocument/2017/drawingmlCustomData" val="200" checksum="282533468"/>
                </a:ext>
              </a:extLst>
            </a:pPr>
            <a:r>
              <a:rPr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t>
            </a:r>
            <a:r>
              <a:rPr lang="en-MY" alt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	</a:t>
            </a:r>
            <a:r>
              <a:rPr lang="en-US"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Cancer → Cancer is terrible, it may be too late</a:t>
            </a:r>
            <a:endParaRPr lang="en-US" sz="2000" dirty="0">
              <a:solidFill>
                <a:schemeClr val="accent1">
                  <a:lumMod val="50000"/>
                </a:schemeClr>
              </a:solidFill>
              <a:latin typeface="Montserrat" panose="02000505000000020004" pitchFamily="2" charset="0"/>
              <a:ea typeface="Alibaba PuHuiTi Medium" panose="00020600040101010101" charset="-122"/>
              <a:cs typeface="Montserrat" panose="02000505000000020004" pitchFamily="2" charset="0"/>
              <a:sym typeface="+mn-ea"/>
            </a:endParaRPr>
          </a:p>
          <a:p>
            <a:pPr indent="406400" algn="l" fontAlgn="auto">
              <a:lnSpc>
                <a:spcPct val="130000"/>
              </a:lnSpc>
              <a:extLst>
                <a:ext uri="{35155182-B16C-46BC-9424-99874614C6A1}">
                  <wpsdc:indentchars xmlns:wpsdc="http://www.wps.cn/officeDocument/2017/drawingmlCustomData" val="200" checksum="1740828767"/>
                </a:ext>
              </a:extLst>
            </a:pPr>
            <a:endParaRPr lang="en-US" sz="1600" dirty="0">
              <a:solidFill>
                <a:schemeClr val="accent1">
                  <a:lumMod val="50000"/>
                </a:schemeClr>
              </a:solidFill>
              <a:latin typeface="Montserrat" panose="02000505000000020004" pitchFamily="2" charset="0"/>
              <a:ea typeface="Alibaba PuHuiTi Medium" panose="00020600040101010101" charset="-122"/>
              <a:cs typeface="Montserrat" panose="02000505000000020004" pitchFamily="2" charset="0"/>
              <a:sym typeface="+mn-ea"/>
            </a:endParaRPr>
          </a:p>
          <a:p>
            <a:pPr indent="406400" algn="l" fontAlgn="auto">
              <a:extLst>
                <a:ext uri="{35155182-B16C-46BC-9424-99874614C6A1}">
                  <wpsdc:indentchars xmlns:wpsdc="http://www.wps.cn/officeDocument/2017/drawingmlCustomData" val="200" checksum="1740828767"/>
                </a:ext>
              </a:extLst>
            </a:pPr>
            <a:endParaRPr lang="en-US" sz="1600" dirty="0">
              <a:solidFill>
                <a:schemeClr val="accent1">
                  <a:lumMod val="50000"/>
                </a:schemeClr>
              </a:solidFill>
              <a:latin typeface="Montserrat" panose="02000505000000020004" pitchFamily="2" charset="0"/>
              <a:ea typeface="Alibaba PuHuiTi Medium" panose="00020600040101010101" charset="-122"/>
              <a:cs typeface="Montserrat" panose="02000505000000020004" pitchFamily="2" charset="0"/>
              <a:sym typeface="+mn-ea"/>
            </a:endParaRPr>
          </a:p>
        </p:txBody>
      </p:sp>
      <p:grpSp>
        <p:nvGrpSpPr>
          <p:cNvPr id="2" name="Group 1"/>
          <p:cNvGrpSpPr/>
          <p:nvPr/>
        </p:nvGrpSpPr>
        <p:grpSpPr>
          <a:xfrm>
            <a:off x="448310" y="-84455"/>
            <a:ext cx="11703050" cy="1386840"/>
            <a:chOff x="842" y="-133"/>
            <a:chExt cx="18430" cy="2184"/>
          </a:xfrm>
        </p:grpSpPr>
        <p:pic>
          <p:nvPicPr>
            <p:cNvPr id="5" name="Picture 4" descr="Prife Logo (Color)"/>
            <p:cNvPicPr>
              <a:picLocks noChangeAspect="1"/>
            </p:cNvPicPr>
            <p:nvPr/>
          </p:nvPicPr>
          <p:blipFill>
            <a:blip r:embed="rId1"/>
            <a:stretch>
              <a:fillRect/>
            </a:stretch>
          </p:blipFill>
          <p:spPr>
            <a:xfrm>
              <a:off x="842" y="628"/>
              <a:ext cx="2464" cy="1041"/>
            </a:xfrm>
            <a:prstGeom prst="rect">
              <a:avLst/>
            </a:prstGeom>
          </p:spPr>
        </p:pic>
        <p:pic>
          <p:nvPicPr>
            <p:cNvPr id="7" name="Picture 6" descr="iTera-Bio Sample 1 copy"/>
            <p:cNvPicPr>
              <a:picLocks noChangeAspect="1"/>
            </p:cNvPicPr>
            <p:nvPr/>
          </p:nvPicPr>
          <p:blipFill>
            <a:blip r:embed="rId2"/>
            <a:stretch>
              <a:fillRect/>
            </a:stretch>
          </p:blipFill>
          <p:spPr>
            <a:xfrm>
              <a:off x="14200" y="-133"/>
              <a:ext cx="5073" cy="2185"/>
            </a:xfrm>
            <a:prstGeom prst="rect">
              <a:avLst/>
            </a:prstGeom>
          </p:spPr>
        </p:pic>
      </p:grpSp>
      <p:sp>
        <p:nvSpPr>
          <p:cNvPr id="6" name="文本框 5"/>
          <p:cNvSpPr txBox="1"/>
          <p:nvPr/>
        </p:nvSpPr>
        <p:spPr>
          <a:xfrm>
            <a:off x="2744470" y="716915"/>
            <a:ext cx="6703060" cy="953135"/>
          </a:xfrm>
          <a:prstGeom prst="rect">
            <a:avLst/>
          </a:prstGeom>
          <a:noFill/>
          <a:ln>
            <a:solidFill>
              <a:srgbClr val="000000">
                <a:alpha val="0"/>
              </a:srgbClr>
            </a:solidFill>
          </a:ln>
        </p:spPr>
        <p:txBody>
          <a:bodyPr wrap="square" rtlCol="0">
            <a:spAutoFit/>
          </a:bodyPr>
          <a:p>
            <a:pPr lvl="0" algn="ctr">
              <a:lnSpc>
                <a:spcPct val="100000"/>
              </a:lnSpc>
              <a:spcBef>
                <a:spcPts val="0"/>
              </a:spcBef>
              <a:spcAft>
                <a:spcPts val="0"/>
              </a:spcAft>
            </a:pPr>
            <a:r>
              <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The Principle of Sickness in Traditional Chinese Medicine </a:t>
            </a:r>
            <a:endPar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spTree>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 name="Picture 47"/>
          <p:cNvPicPr>
            <a:picLocks noChangeAspect="1"/>
          </p:cNvPicPr>
          <p:nvPr/>
        </p:nvPicPr>
        <p:blipFill>
          <a:blip r:embed="rId1">
            <a:alphaModFix amt="20000"/>
          </a:blip>
          <a:srcRect l="3052" t="13702" r="1615" b="20669"/>
          <a:stretch>
            <a:fillRect/>
          </a:stretch>
        </p:blipFill>
        <p:spPr>
          <a:xfrm>
            <a:off x="-13970" y="-21590"/>
            <a:ext cx="12219940" cy="6879590"/>
          </a:xfrm>
          <a:prstGeom prst="rect">
            <a:avLst/>
          </a:prstGeom>
        </p:spPr>
      </p:pic>
      <p:grpSp>
        <p:nvGrpSpPr>
          <p:cNvPr id="20" name="Group 19"/>
          <p:cNvGrpSpPr/>
          <p:nvPr/>
        </p:nvGrpSpPr>
        <p:grpSpPr>
          <a:xfrm>
            <a:off x="448310" y="-84455"/>
            <a:ext cx="11703050" cy="1386840"/>
            <a:chOff x="842" y="-133"/>
            <a:chExt cx="18430" cy="2184"/>
          </a:xfrm>
        </p:grpSpPr>
        <p:pic>
          <p:nvPicPr>
            <p:cNvPr id="10" name="Picture 9" descr="Prife Logo (Color)"/>
            <p:cNvPicPr>
              <a:picLocks noChangeAspect="1"/>
            </p:cNvPicPr>
            <p:nvPr/>
          </p:nvPicPr>
          <p:blipFill>
            <a:blip r:embed="rId2"/>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3"/>
            <a:stretch>
              <a:fillRect/>
            </a:stretch>
          </p:blipFill>
          <p:spPr>
            <a:xfrm>
              <a:off x="14200" y="-133"/>
              <a:ext cx="5073" cy="2185"/>
            </a:xfrm>
            <a:prstGeom prst="rect">
              <a:avLst/>
            </a:prstGeom>
          </p:spPr>
        </p:pic>
      </p:grpSp>
      <p:sp>
        <p:nvSpPr>
          <p:cNvPr id="6" name="文本框 5"/>
          <p:cNvSpPr txBox="1"/>
          <p:nvPr/>
        </p:nvSpPr>
        <p:spPr>
          <a:xfrm>
            <a:off x="3117850" y="1238885"/>
            <a:ext cx="5956300" cy="398780"/>
          </a:xfrm>
          <a:prstGeom prst="rect">
            <a:avLst/>
          </a:prstGeom>
          <a:noFill/>
          <a:ln>
            <a:solidFill>
              <a:srgbClr val="000000">
                <a:alpha val="0"/>
              </a:srgbClr>
            </a:solidFill>
          </a:ln>
        </p:spPr>
        <p:txBody>
          <a:bodyPr wrap="square" rtlCol="0">
            <a:spAutoFit/>
          </a:bodyPr>
          <a:p>
            <a:pPr lvl="0" algn="ctr"/>
            <a:r>
              <a:rPr lang="en-US" altLang="zh-CN"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rPr>
              <a:t>Activates the cellular energy</a:t>
            </a:r>
            <a:endParaRPr lang="en-US" altLang="zh-CN" sz="2000" dirty="0">
              <a:solidFill>
                <a:srgbClr val="00283C"/>
              </a:solidFill>
              <a:latin typeface="Montserrat" panose="02000505000000020004" pitchFamily="2" charset="0"/>
              <a:ea typeface="Alibaba PuHuiTi Medium" panose="00020600040101010101" charset="-122"/>
              <a:cs typeface="Montserrat" panose="02000505000000020004" pitchFamily="2" charset="0"/>
              <a:sym typeface="+mn-ea"/>
            </a:endParaRPr>
          </a:p>
        </p:txBody>
      </p:sp>
      <p:pic>
        <p:nvPicPr>
          <p:cNvPr id="9" name="Picture 8" descr="腾晖能量仪_Front"/>
          <p:cNvPicPr>
            <a:picLocks noChangeAspect="1"/>
          </p:cNvPicPr>
          <p:nvPr/>
        </p:nvPicPr>
        <p:blipFill>
          <a:blip r:embed="rId4"/>
          <a:stretch>
            <a:fillRect/>
          </a:stretch>
        </p:blipFill>
        <p:spPr>
          <a:xfrm>
            <a:off x="3893820" y="2140585"/>
            <a:ext cx="4453255" cy="4030980"/>
          </a:xfrm>
          <a:prstGeom prst="rect">
            <a:avLst/>
          </a:prstGeom>
        </p:spPr>
      </p:pic>
      <p:sp>
        <p:nvSpPr>
          <p:cNvPr id="21" name="Rectangles 20"/>
          <p:cNvSpPr/>
          <p:nvPr/>
        </p:nvSpPr>
        <p:spPr>
          <a:xfrm>
            <a:off x="2157095" y="4611370"/>
            <a:ext cx="144780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dirty="0">
                <a:latin typeface="Open Sans Medium" charset="0"/>
                <a:ea typeface="Alibaba PuHuiTi Medium" panose="00020600040101010101" charset="-122"/>
                <a:cs typeface="Open Sans Medium" charset="0"/>
                <a:sym typeface="+mn-ea"/>
              </a:rPr>
              <a:t>Diathermy fat burner</a:t>
            </a:r>
            <a:endParaRPr lang="en-US" dirty="0">
              <a:latin typeface="Open Sans Medium" charset="0"/>
              <a:ea typeface="Alibaba PuHuiTi Medium" panose="00020600040101010101" charset="-122"/>
              <a:cs typeface="Open Sans Medium" charset="0"/>
              <a:sym typeface="+mn-ea"/>
            </a:endParaRPr>
          </a:p>
        </p:txBody>
      </p:sp>
      <p:sp>
        <p:nvSpPr>
          <p:cNvPr id="26" name="Rectangles 25"/>
          <p:cNvSpPr/>
          <p:nvPr/>
        </p:nvSpPr>
        <p:spPr>
          <a:xfrm>
            <a:off x="2157095" y="1403350"/>
            <a:ext cx="144780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dirty="0">
                <a:latin typeface="Open Sans Medium" charset="0"/>
                <a:ea typeface="Alibaba PuHuiTi Medium" panose="00020600040101010101" charset="-122"/>
                <a:cs typeface="Open Sans Medium" charset="0"/>
                <a:sym typeface="+mn-ea"/>
              </a:rPr>
              <a:t>Dispels cold and dampness</a:t>
            </a:r>
            <a:endParaRPr lang="en-MY" dirty="0">
              <a:latin typeface="Open Sans Medium" charset="0"/>
              <a:ea typeface="Alibaba PuHuiTi Medium" panose="00020600040101010101" charset="-122"/>
              <a:cs typeface="Open Sans Medium" charset="0"/>
              <a:sym typeface="+mn-ea"/>
            </a:endParaRPr>
          </a:p>
        </p:txBody>
      </p:sp>
      <p:sp>
        <p:nvSpPr>
          <p:cNvPr id="38" name="Rectangles 37"/>
          <p:cNvSpPr/>
          <p:nvPr/>
        </p:nvSpPr>
        <p:spPr>
          <a:xfrm>
            <a:off x="546735" y="3896360"/>
            <a:ext cx="144780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dirty="0">
                <a:latin typeface="Open Sans Medium" charset="0"/>
                <a:ea typeface="Alibaba PuHuiTi Medium" panose="00020600040101010101" charset="-122"/>
                <a:cs typeface="Open Sans Medium" charset="0"/>
                <a:sym typeface="+mn-ea"/>
              </a:rPr>
              <a:t>Promotes circulation</a:t>
            </a:r>
            <a:endParaRPr lang="en-US" dirty="0">
              <a:latin typeface="Open Sans Medium" charset="0"/>
              <a:ea typeface="Alibaba PuHuiTi Medium" panose="00020600040101010101" charset="-122"/>
              <a:cs typeface="Open Sans Medium" charset="0"/>
              <a:sym typeface="+mn-ea"/>
            </a:endParaRPr>
          </a:p>
        </p:txBody>
      </p:sp>
      <p:sp>
        <p:nvSpPr>
          <p:cNvPr id="39" name="Rectangles 38"/>
          <p:cNvSpPr/>
          <p:nvPr/>
        </p:nvSpPr>
        <p:spPr>
          <a:xfrm>
            <a:off x="548640" y="2250440"/>
            <a:ext cx="144780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altLang="en-US" dirty="0">
                <a:latin typeface="Open Sans Medium" charset="0"/>
                <a:ea typeface="Alibaba PuHuiTi Medium" panose="00020600040101010101" charset="-122"/>
                <a:cs typeface="Open Sans Medium" charset="0"/>
                <a:sym typeface="+mn-ea"/>
              </a:rPr>
              <a:t>Cells</a:t>
            </a:r>
            <a:br>
              <a:rPr lang="en-MY" altLang="en-US" dirty="0">
                <a:latin typeface="Open Sans Medium" charset="0"/>
                <a:ea typeface="Alibaba PuHuiTi Medium" panose="00020600040101010101" charset="-122"/>
                <a:cs typeface="Open Sans Medium" charset="0"/>
                <a:sym typeface="+mn-ea"/>
              </a:rPr>
            </a:br>
            <a:r>
              <a:rPr lang="en-MY" altLang="en-US" dirty="0">
                <a:latin typeface="Open Sans Medium" charset="0"/>
                <a:ea typeface="Alibaba PuHuiTi Medium" panose="00020600040101010101" charset="-122"/>
                <a:cs typeface="Open Sans Medium" charset="0"/>
                <a:sym typeface="+mn-ea"/>
              </a:rPr>
              <a:t>activation</a:t>
            </a:r>
            <a:endParaRPr lang="en-MY" altLang="en-US" dirty="0">
              <a:latin typeface="Open Sans Medium" charset="0"/>
              <a:ea typeface="Alibaba PuHuiTi Medium" panose="00020600040101010101" charset="-122"/>
              <a:cs typeface="Open Sans Medium" charset="0"/>
              <a:sym typeface="+mn-ea"/>
            </a:endParaRPr>
          </a:p>
        </p:txBody>
      </p:sp>
      <p:sp>
        <p:nvSpPr>
          <p:cNvPr id="41" name="Rectangles 40"/>
          <p:cNvSpPr/>
          <p:nvPr/>
        </p:nvSpPr>
        <p:spPr>
          <a:xfrm>
            <a:off x="10113645" y="3896360"/>
            <a:ext cx="144780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dirty="0">
                <a:latin typeface="Open Sans Medium" charset="0"/>
                <a:ea typeface="Alibaba PuHuiTi Medium" panose="00020600040101010101" charset="-122"/>
                <a:cs typeface="Open Sans Medium" charset="0"/>
                <a:sym typeface="+mn-ea"/>
              </a:rPr>
              <a:t>Body shaping &amp; </a:t>
            </a:r>
            <a:r>
              <a:rPr lang="en-MY" altLang="en-US" dirty="0">
                <a:latin typeface="Open Sans Medium" charset="0"/>
                <a:ea typeface="Alibaba PuHuiTi Medium" panose="00020600040101010101" charset="-122"/>
                <a:cs typeface="Open Sans Medium" charset="0"/>
                <a:sym typeface="+mn-ea"/>
              </a:rPr>
              <a:t>a</a:t>
            </a:r>
            <a:r>
              <a:rPr lang="en-US" dirty="0">
                <a:latin typeface="Open Sans Medium" charset="0"/>
                <a:ea typeface="Alibaba PuHuiTi Medium" panose="00020600040101010101" charset="-122"/>
                <a:cs typeface="Open Sans Medium" charset="0"/>
                <a:sym typeface="+mn-ea"/>
              </a:rPr>
              <a:t>nti-aging</a:t>
            </a:r>
            <a:endParaRPr lang="en-US" dirty="0">
              <a:latin typeface="Open Sans Medium" charset="0"/>
              <a:ea typeface="Alibaba PuHuiTi Medium" panose="00020600040101010101" charset="-122"/>
              <a:cs typeface="Open Sans Medium" charset="0"/>
              <a:sym typeface="+mn-ea"/>
            </a:endParaRPr>
          </a:p>
        </p:txBody>
      </p:sp>
      <p:sp>
        <p:nvSpPr>
          <p:cNvPr id="42" name="Rectangles 41"/>
          <p:cNvSpPr/>
          <p:nvPr/>
        </p:nvSpPr>
        <p:spPr>
          <a:xfrm>
            <a:off x="10112375" y="2241550"/>
            <a:ext cx="144780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dirty="0">
                <a:latin typeface="Open Sans Medium" charset="0"/>
                <a:ea typeface="Alibaba PuHuiTi Medium" panose="00020600040101010101" charset="-122"/>
                <a:cs typeface="Open Sans Medium" charset="0"/>
                <a:sym typeface="+mn-ea"/>
              </a:rPr>
              <a:t>Purifies the body</a:t>
            </a:r>
            <a:endParaRPr lang="en-US" dirty="0">
              <a:latin typeface="Open Sans Medium" charset="0"/>
              <a:ea typeface="Alibaba PuHuiTi Medium" panose="00020600040101010101" charset="-122"/>
              <a:cs typeface="Open Sans Medium" charset="0"/>
              <a:sym typeface="+mn-ea"/>
            </a:endParaRPr>
          </a:p>
        </p:txBody>
      </p:sp>
      <p:sp>
        <p:nvSpPr>
          <p:cNvPr id="43" name="Rectangles 42"/>
          <p:cNvSpPr/>
          <p:nvPr/>
        </p:nvSpPr>
        <p:spPr>
          <a:xfrm>
            <a:off x="8242300" y="4601845"/>
            <a:ext cx="168275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dirty="0">
                <a:latin typeface="Open Sans Medium" charset="0"/>
                <a:ea typeface="Alibaba PuHuiTi Medium" panose="00020600040101010101" charset="-122"/>
                <a:cs typeface="Open Sans Medium" charset="0"/>
                <a:sym typeface="+mn-ea"/>
              </a:rPr>
              <a:t>Relieves inflammation</a:t>
            </a:r>
            <a:endParaRPr lang="en-US" dirty="0">
              <a:latin typeface="Open Sans Medium" charset="0"/>
              <a:ea typeface="Alibaba PuHuiTi Medium" panose="00020600040101010101" charset="-122"/>
              <a:cs typeface="Open Sans Medium" charset="0"/>
              <a:sym typeface="+mn-ea"/>
            </a:endParaRPr>
          </a:p>
        </p:txBody>
      </p:sp>
      <p:sp>
        <p:nvSpPr>
          <p:cNvPr id="44" name="Rectangles 43"/>
          <p:cNvSpPr/>
          <p:nvPr/>
        </p:nvSpPr>
        <p:spPr>
          <a:xfrm>
            <a:off x="8248015" y="1403350"/>
            <a:ext cx="1681480" cy="1447800"/>
          </a:xfrm>
          <a:prstGeom prst="rect">
            <a:avLst/>
          </a:prstGeom>
          <a:solidFill>
            <a:srgbClr val="77808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dirty="0">
                <a:latin typeface="Open Sans Medium" charset="0"/>
                <a:ea typeface="Alibaba PuHuiTi Medium" panose="00020600040101010101" charset="-122"/>
                <a:cs typeface="Open Sans Medium" charset="0"/>
                <a:sym typeface="+mn-ea"/>
              </a:rPr>
              <a:t>Promotes metabolism</a:t>
            </a:r>
            <a:endParaRPr lang="en-US" dirty="0">
              <a:latin typeface="Open Sans Medium" charset="0"/>
              <a:ea typeface="Alibaba PuHuiTi Medium" panose="00020600040101010101" charset="-122"/>
              <a:cs typeface="Open Sans Medium" charset="0"/>
              <a:sym typeface="+mn-ea"/>
            </a:endParaRPr>
          </a:p>
        </p:txBody>
      </p:sp>
      <p:pic>
        <p:nvPicPr>
          <p:cNvPr id="46" name="Picture 45"/>
          <p:cNvPicPr>
            <a:picLocks noChangeAspect="1"/>
          </p:cNvPicPr>
          <p:nvPr/>
        </p:nvPicPr>
        <p:blipFill>
          <a:blip r:embed="rId5"/>
          <a:stretch>
            <a:fillRect/>
          </a:stretch>
        </p:blipFill>
        <p:spPr>
          <a:xfrm>
            <a:off x="6092190" y="3425190"/>
            <a:ext cx="7620" cy="7620"/>
          </a:xfrm>
          <a:prstGeom prst="rect">
            <a:avLst/>
          </a:prstGeom>
        </p:spPr>
      </p:pic>
      <p:pic>
        <p:nvPicPr>
          <p:cNvPr id="47" name="Picture 46"/>
          <p:cNvPicPr>
            <a:picLocks noChangeAspect="1"/>
          </p:cNvPicPr>
          <p:nvPr/>
        </p:nvPicPr>
        <p:blipFill>
          <a:blip r:embed="rId5"/>
          <a:stretch>
            <a:fillRect/>
          </a:stretch>
        </p:blipFill>
        <p:spPr>
          <a:xfrm>
            <a:off x="6092190" y="3425190"/>
            <a:ext cx="7620" cy="7620"/>
          </a:xfrm>
          <a:prstGeom prst="rect">
            <a:avLst/>
          </a:prstGeom>
        </p:spPr>
      </p:pic>
      <p:sp>
        <p:nvSpPr>
          <p:cNvPr id="2" name="文本框 5"/>
          <p:cNvSpPr txBox="1"/>
          <p:nvPr/>
        </p:nvSpPr>
        <p:spPr>
          <a:xfrm>
            <a:off x="2744470" y="716915"/>
            <a:ext cx="6703060" cy="521970"/>
          </a:xfrm>
          <a:prstGeom prst="rect">
            <a:avLst/>
          </a:prstGeom>
          <a:noFill/>
          <a:ln>
            <a:solidFill>
              <a:srgbClr val="000000">
                <a:alpha val="0"/>
              </a:srgbClr>
            </a:solidFill>
          </a:ln>
        </p:spPr>
        <p:txBody>
          <a:bodyPr wrap="square" rtlCol="0">
            <a:spAutoFit/>
          </a:bodyPr>
          <a:p>
            <a:pPr lvl="0" algn="ctr"/>
            <a:r>
              <a:rPr lang="en-MY" altLang="zh-CN" sz="2800" b="1" dirty="0" err="1">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iTera</a:t>
            </a:r>
            <a:r>
              <a:rPr lang="en-MY" altLang="zh-CN" sz="28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-Bio </a:t>
            </a:r>
            <a:r>
              <a:rPr lang="zh-CN" altLang="en-US" sz="28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a:t>
            </a:r>
            <a:r>
              <a:rPr lang="en-MY" altLang="zh-CN" sz="28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 Upgraded Version</a:t>
            </a:r>
            <a:endPar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s 1"/>
          <p:cNvSpPr/>
          <p:nvPr/>
        </p:nvSpPr>
        <p:spPr>
          <a:xfrm>
            <a:off x="485775" y="1821180"/>
            <a:ext cx="3132455" cy="375094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文本框 2"/>
          <p:cNvSpPr txBox="1"/>
          <p:nvPr/>
        </p:nvSpPr>
        <p:spPr>
          <a:xfrm>
            <a:off x="567055" y="1974850"/>
            <a:ext cx="3041015" cy="2861310"/>
          </a:xfrm>
          <a:prstGeom prst="rect">
            <a:avLst/>
          </a:prstGeom>
          <a:noFill/>
          <a:extLst>
            <a:ext uri="{909E8E84-426E-40DD-AFC4-6F175D3DCCD1}">
              <a14:hiddenFill xmlns:a14="http://schemas.microsoft.com/office/drawing/2010/main">
                <a:solidFill>
                  <a:srgbClr val="1C5C9A"/>
                </a:solidFill>
              </a14:hiddenFill>
            </a:ext>
          </a:extLst>
        </p:spPr>
        <p:txBody>
          <a:bodyPr wrap="square" rtlCol="0">
            <a:spAutoFit/>
          </a:bodyPr>
          <a:p>
            <a:pPr algn="l"/>
            <a:r>
              <a:rPr lang="en-MY" sz="28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rPr>
              <a:t>Energy 1</a:t>
            </a:r>
            <a:endParaRPr lang="zh-CN" altLang="en-US" sz="28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endParaRPr>
          </a:p>
          <a:p>
            <a:pPr indent="0" algn="l">
              <a:lnSpc>
                <a:spcPct val="100000"/>
              </a:lnSpc>
              <a:buFont typeface="Arial" panose="020B0604020202020204" pitchFamily="34" charset="0"/>
              <a:buNone/>
            </a:pPr>
            <a:endParaRPr lang="en-US" sz="8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a:p>
            <a:pPr indent="0" algn="l">
              <a:lnSpc>
                <a:spcPct val="100000"/>
              </a:lnSpc>
              <a:buFont typeface="Arial" panose="020B0604020202020204" pitchFamily="34" charset="0"/>
              <a:buNone/>
            </a:pPr>
            <a:r>
              <a:rPr lang="en-US" b="1" dirty="0">
                <a:solidFill>
                  <a:srgbClr val="40BDD0"/>
                </a:solidFill>
                <a:latin typeface="Montserrat" panose="02000505000000020004" pitchFamily="2" charset="0"/>
                <a:ea typeface="Alibaba PuHuiTi" panose="00020600040101010101" charset="-122"/>
                <a:cs typeface="Montserrat" panose="02000505000000020004" pitchFamily="2" charset="0"/>
                <a:sym typeface="+mn-ea"/>
              </a:rPr>
              <a:t>Terahertz waves </a:t>
            </a:r>
            <a:r>
              <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accurately detect cell abnormalities in human cells through spectral imaging. The energy will eliminate the abnormal</a:t>
            </a:r>
            <a:br>
              <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br>
            <a:r>
              <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or mutated cells and revive the inactive cells.</a:t>
            </a:r>
            <a:endPar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p:txBody>
      </p:sp>
      <p:grpSp>
        <p:nvGrpSpPr>
          <p:cNvPr id="16" name="Group 15"/>
          <p:cNvGrpSpPr/>
          <p:nvPr/>
        </p:nvGrpSpPr>
        <p:grpSpPr>
          <a:xfrm>
            <a:off x="2978150" y="415925"/>
            <a:ext cx="6222365" cy="1338580"/>
            <a:chOff x="3955" y="631"/>
            <a:chExt cx="10540" cy="2108"/>
          </a:xfrm>
        </p:grpSpPr>
        <p:sp>
          <p:nvSpPr>
            <p:cNvPr id="5" name="左弧形箭头 4"/>
            <p:cNvSpPr/>
            <p:nvPr/>
          </p:nvSpPr>
          <p:spPr>
            <a:xfrm>
              <a:off x="3955" y="665"/>
              <a:ext cx="2051" cy="2074"/>
            </a:xfrm>
            <a:prstGeom prst="curvedRightArrow">
              <a:avLst/>
            </a:prstGeom>
            <a:solidFill>
              <a:srgbClr val="77808E"/>
            </a:solidFill>
            <a:ln w="9525" cap="flat" cmpd="sng" algn="ctr">
              <a:noFill/>
              <a:prstDash val="solid"/>
              <a:round/>
              <a:headEnd type="none" w="med" len="med"/>
              <a:tailEnd type="none" w="med" len="med"/>
            </a:ln>
          </p:spPr>
          <p:txBody>
            <a:bodyPr vert="horz" wrap="square" lIns="121920" tIns="60960" rIns="121920" bIns="60960" numCol="1" anchor="t" anchorCtr="0" compatLnSpc="1"/>
            <a:p>
              <a:pPr marL="0" marR="0" indent="0" algn="l" defTabSz="6858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735" b="0" i="0" u="none" strike="noStrike" cap="none" normalizeH="0" baseline="0" smtClean="0">
                <a:ln>
                  <a:noFill/>
                </a:ln>
                <a:solidFill>
                  <a:schemeClr val="tx1"/>
                </a:solidFill>
                <a:effectLst/>
                <a:latin typeface="方正兰亭黑_GBK" panose="02000000000000000000" pitchFamily="2" charset="-122"/>
                <a:ea typeface="方正兰亭黑_GBK" panose="02000000000000000000" pitchFamily="2" charset="-122"/>
              </a:endParaRPr>
            </a:p>
          </p:txBody>
        </p:sp>
        <p:sp>
          <p:nvSpPr>
            <p:cNvPr id="8" name="右弧形箭头 7"/>
            <p:cNvSpPr/>
            <p:nvPr/>
          </p:nvSpPr>
          <p:spPr>
            <a:xfrm>
              <a:off x="12331" y="631"/>
              <a:ext cx="2165" cy="2041"/>
            </a:xfrm>
            <a:prstGeom prst="curvedLeftArrow">
              <a:avLst/>
            </a:prstGeom>
            <a:solidFill>
              <a:srgbClr val="77808E"/>
            </a:solidFill>
            <a:ln w="9525" cap="flat" cmpd="sng" algn="ctr">
              <a:noFill/>
              <a:prstDash val="solid"/>
              <a:round/>
              <a:headEnd type="none" w="med" len="med"/>
              <a:tailEnd type="none" w="med" len="med"/>
            </a:ln>
          </p:spPr>
          <p:txBody>
            <a:bodyPr vert="horz" wrap="square" lIns="121920" tIns="60960" rIns="121920" bIns="60960" numCol="1" anchor="t" anchorCtr="0" compatLnSpc="1"/>
            <a:p>
              <a:pPr marL="0" marR="0" indent="0" algn="l" defTabSz="6858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735" b="0" i="0" u="none" strike="noStrike" cap="none" normalizeH="0" baseline="0" smtClean="0">
                <a:ln>
                  <a:noFill/>
                </a:ln>
                <a:solidFill>
                  <a:schemeClr val="tx1"/>
                </a:solidFill>
                <a:effectLst/>
                <a:latin typeface="方正兰亭黑_GBK" panose="02000000000000000000" pitchFamily="2" charset="-122"/>
                <a:ea typeface="方正兰亭黑_GBK" panose="02000000000000000000" pitchFamily="2" charset="-122"/>
              </a:endParaRPr>
            </a:p>
          </p:txBody>
        </p:sp>
      </p:grpSp>
      <p:sp>
        <p:nvSpPr>
          <p:cNvPr id="9" name="文本框 8"/>
          <p:cNvSpPr txBox="1"/>
          <p:nvPr/>
        </p:nvSpPr>
        <p:spPr>
          <a:xfrm>
            <a:off x="1757680" y="5845175"/>
            <a:ext cx="8676640" cy="706755"/>
          </a:xfrm>
          <a:prstGeom prst="rect">
            <a:avLst/>
          </a:prstGeom>
          <a:noFill/>
          <a:extLst>
            <a:ext uri="{909E8E84-426E-40DD-AFC4-6F175D3DCCD1}">
              <a14:hiddenFill xmlns:a14="http://schemas.microsoft.com/office/drawing/2010/main">
                <a:solidFill>
                  <a:srgbClr val="77808E"/>
                </a:solidFill>
              </a14:hiddenFill>
            </a:ext>
          </a:extLst>
        </p:spPr>
        <p:txBody>
          <a:bodyPr wrap="square" rtlCol="0" anchor="t">
            <a:spAutoFit/>
          </a:bodyPr>
          <a:p>
            <a:pPr algn="ctr"/>
            <a:r>
              <a:rPr lang="en-MY" sz="4000" b="1" dirty="0">
                <a:solidFill>
                  <a:srgbClr val="C00000"/>
                </a:solidFill>
                <a:latin typeface="Montserrat ExtraBold" panose="00000900000000000000" charset="0"/>
                <a:ea typeface="Alibaba PuHuiTi Medium" panose="00020600040101010101" charset="-122"/>
                <a:cs typeface="Montserrat ExtraBold" panose="00000900000000000000" charset="0"/>
                <a:sym typeface="+mn-ea"/>
              </a:rPr>
              <a:t>Triple Energy for Better Effect</a:t>
            </a:r>
            <a:endParaRPr lang="en-MY" altLang="en-US" sz="4000" b="1" dirty="0">
              <a:solidFill>
                <a:srgbClr val="C00000"/>
              </a:solidFill>
              <a:latin typeface="Montserrat ExtraBold" panose="00000900000000000000" charset="0"/>
              <a:ea typeface="Alibaba PuHuiTi Medium" panose="00020600040101010101" charset="-122"/>
              <a:cs typeface="Montserrat ExtraBold" panose="00000900000000000000" charset="0"/>
              <a:sym typeface="+mn-ea"/>
            </a:endParaRPr>
          </a:p>
        </p:txBody>
      </p:sp>
      <p:grpSp>
        <p:nvGrpSpPr>
          <p:cNvPr id="20" name="Group 19"/>
          <p:cNvGrpSpPr/>
          <p:nvPr/>
        </p:nvGrpSpPr>
        <p:grpSpPr>
          <a:xfrm>
            <a:off x="437515" y="-8445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sp>
        <p:nvSpPr>
          <p:cNvPr id="6" name="Rectangles 5"/>
          <p:cNvSpPr/>
          <p:nvPr/>
        </p:nvSpPr>
        <p:spPr>
          <a:xfrm>
            <a:off x="3711575" y="1831340"/>
            <a:ext cx="4725670" cy="4014470"/>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文本框 2"/>
          <p:cNvSpPr txBox="1"/>
          <p:nvPr/>
        </p:nvSpPr>
        <p:spPr>
          <a:xfrm>
            <a:off x="3939858" y="1974850"/>
            <a:ext cx="4269105" cy="3728720"/>
          </a:xfrm>
          <a:prstGeom prst="rect">
            <a:avLst/>
          </a:prstGeom>
          <a:noFill/>
          <a:extLst>
            <a:ext uri="{909E8E84-426E-40DD-AFC4-6F175D3DCCD1}">
              <a14:hiddenFill xmlns:a14="http://schemas.microsoft.com/office/drawing/2010/main">
                <a:solidFill>
                  <a:srgbClr val="1C5C9A"/>
                </a:solidFill>
              </a14:hiddenFill>
            </a:ext>
          </a:extLst>
        </p:spPr>
        <p:txBody>
          <a:bodyPr wrap="square" rtlCol="0">
            <a:spAutoFit/>
          </a:bodyPr>
          <a:p>
            <a:pPr algn="l">
              <a:lnSpc>
                <a:spcPct val="90000"/>
              </a:lnSpc>
              <a:spcBef>
                <a:spcPts val="0"/>
              </a:spcBef>
              <a:spcAft>
                <a:spcPts val="0"/>
              </a:spcAft>
            </a:pPr>
            <a:r>
              <a:rPr lang="en-MY" sz="32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rPr>
              <a:t>Energy 2</a:t>
            </a:r>
            <a:endParaRPr lang="en-MY" sz="32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endParaRPr>
          </a:p>
          <a:p>
            <a:pPr algn="l">
              <a:lnSpc>
                <a:spcPct val="90000"/>
              </a:lnSpc>
              <a:spcBef>
                <a:spcPts val="0"/>
              </a:spcBef>
              <a:spcAft>
                <a:spcPts val="0"/>
              </a:spcAft>
            </a:pPr>
            <a:endParaRPr lang="en-US" sz="9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a:p>
            <a:pPr algn="l">
              <a:lnSpc>
                <a:spcPct val="90000"/>
              </a:lnSpc>
              <a:spcBef>
                <a:spcPts val="0"/>
              </a:spcBef>
              <a:spcAft>
                <a:spcPts val="0"/>
              </a:spcAft>
            </a:pPr>
            <a:r>
              <a:rPr lang="en-US" b="1" dirty="0">
                <a:solidFill>
                  <a:srgbClr val="92D050"/>
                </a:solidFill>
                <a:latin typeface="Montserrat" panose="02000505000000020004" pitchFamily="2" charset="0"/>
                <a:ea typeface="Alibaba PuHuiTi" panose="00020600040101010101" charset="-122"/>
                <a:cs typeface="Montserrat" panose="02000505000000020004" pitchFamily="2" charset="0"/>
                <a:sym typeface="+mn-ea"/>
              </a:rPr>
              <a:t>Negative ions</a:t>
            </a:r>
            <a:r>
              <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 are known as air vitamins, besides purifying the air, </a:t>
            </a:r>
            <a:br>
              <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br>
            <a:r>
              <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it also helps cleanse the blood vessel to prevent arteriosclerosis, enhances immune function, anti-oxidant, reduces stress and anxiety, improves sleep quality, reduces allergies and asthma symptoms.</a:t>
            </a:r>
            <a:endPar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a:p>
            <a:pPr algn="l">
              <a:lnSpc>
                <a:spcPct val="90000"/>
              </a:lnSpc>
              <a:spcBef>
                <a:spcPts val="0"/>
              </a:spcBef>
              <a:spcAft>
                <a:spcPts val="0"/>
              </a:spcAft>
            </a:pPr>
            <a:endParaRPr lang="en-US"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a:p>
            <a:pPr algn="l">
              <a:lnSpc>
                <a:spcPct val="90000"/>
              </a:lnSpc>
              <a:spcBef>
                <a:spcPts val="0"/>
              </a:spcBef>
              <a:spcAft>
                <a:spcPts val="0"/>
              </a:spcAft>
            </a:pPr>
            <a:r>
              <a:rPr lang="en-US" sz="15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*A negative ion concentration of more than 10,000/cm³ can enhance the healing ability of the human body. iTera</a:t>
            </a:r>
            <a:r>
              <a:rPr lang="en-MY" altLang="en-US" sz="15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a:t>
            </a:r>
            <a:r>
              <a:rPr lang="en-US" sz="15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Bio releases 10,000,000/cm³ of negative ions</a:t>
            </a:r>
            <a:endParaRPr lang="en-US" sz="15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p:txBody>
      </p:sp>
      <p:sp>
        <p:nvSpPr>
          <p:cNvPr id="13" name="Rectangles 12"/>
          <p:cNvSpPr/>
          <p:nvPr/>
        </p:nvSpPr>
        <p:spPr>
          <a:xfrm>
            <a:off x="8529320" y="1831340"/>
            <a:ext cx="3201035" cy="3740785"/>
          </a:xfrm>
          <a:prstGeom prst="rect">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文本框 2"/>
          <p:cNvSpPr txBox="1"/>
          <p:nvPr/>
        </p:nvSpPr>
        <p:spPr>
          <a:xfrm>
            <a:off x="8630285" y="1974850"/>
            <a:ext cx="2999105" cy="2584450"/>
          </a:xfrm>
          <a:prstGeom prst="rect">
            <a:avLst/>
          </a:prstGeom>
          <a:noFill/>
          <a:extLst>
            <a:ext uri="{909E8E84-426E-40DD-AFC4-6F175D3DCCD1}">
              <a14:hiddenFill xmlns:a14="http://schemas.microsoft.com/office/drawing/2010/main">
                <a:solidFill>
                  <a:srgbClr val="1C5C9A"/>
                </a:solidFill>
              </a14:hiddenFill>
            </a:ext>
          </a:extLst>
        </p:spPr>
        <p:txBody>
          <a:bodyPr wrap="square" rtlCol="0">
            <a:spAutoFit/>
          </a:bodyPr>
          <a:p>
            <a:pPr algn="l"/>
            <a:r>
              <a:rPr lang="en-MY" sz="28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rPr>
              <a:t>Energy 3</a:t>
            </a:r>
            <a:endParaRPr lang="en-MY" sz="2800" b="1" dirty="0">
              <a:solidFill>
                <a:schemeClr val="bg1"/>
              </a:solidFill>
              <a:latin typeface="Montserrat" panose="02000505000000020004" pitchFamily="2" charset="0"/>
              <a:ea typeface="Alibaba PuHuiTi Medium" panose="00020600040101010101" charset="-122"/>
              <a:cs typeface="Montserrat" panose="02000505000000020004" pitchFamily="2" charset="0"/>
            </a:endParaRPr>
          </a:p>
          <a:p>
            <a:pPr indent="0" algn="l">
              <a:lnSpc>
                <a:spcPct val="100000"/>
              </a:lnSpc>
              <a:buFont typeface="Arial" panose="020B0604020202020204" pitchFamily="34" charset="0"/>
              <a:buNone/>
            </a:pPr>
            <a:endParaRPr lang="en-MY" sz="800"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a:p>
            <a:pPr indent="0" algn="l">
              <a:lnSpc>
                <a:spcPct val="100000"/>
              </a:lnSpc>
              <a:buFont typeface="Arial" panose="020B0604020202020204" pitchFamily="34" charset="0"/>
              <a:buNone/>
            </a:pPr>
            <a:r>
              <a:rPr lang="en-MY" b="1" dirty="0">
                <a:solidFill>
                  <a:srgbClr val="FFFF00"/>
                </a:solidFill>
                <a:latin typeface="Montserrat" panose="02000505000000020004" pitchFamily="2" charset="0"/>
                <a:ea typeface="Alibaba PuHuiTi" panose="00020600040101010101" charset="-122"/>
                <a:cs typeface="Montserrat" panose="02000505000000020004" pitchFamily="2" charset="0"/>
                <a:sym typeface="+mn-ea"/>
              </a:rPr>
              <a:t>Graphene far-infrared ray</a:t>
            </a:r>
            <a:r>
              <a:rPr lang="en-MY"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 rapidly increases the temperature of the skin surface,</a:t>
            </a:r>
            <a:r>
              <a:rPr lang="en-US" altLang="en-MY"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 </a:t>
            </a:r>
            <a:r>
              <a:rPr lang="en-MY"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rPr>
              <a:t>accelerates blood circulation, relieves muscle tension and relieves pain</a:t>
            </a:r>
            <a:endParaRPr lang="en-MY" dirty="0">
              <a:solidFill>
                <a:schemeClr val="bg1"/>
              </a:solidFill>
              <a:latin typeface="Montserrat" panose="02000505000000020004" pitchFamily="2" charset="0"/>
              <a:ea typeface="Alibaba PuHuiTi" panose="00020600040101010101" charset="-122"/>
              <a:cs typeface="Montserrat" panose="02000505000000020004" pitchFamily="2" charset="0"/>
              <a:sym typeface="+mn-ea"/>
            </a:endParaRPr>
          </a:p>
        </p:txBody>
      </p:sp>
      <p:sp>
        <p:nvSpPr>
          <p:cNvPr id="7" name="文本框 5"/>
          <p:cNvSpPr txBox="1"/>
          <p:nvPr/>
        </p:nvSpPr>
        <p:spPr>
          <a:xfrm>
            <a:off x="2691765" y="747395"/>
            <a:ext cx="6703060" cy="521970"/>
          </a:xfrm>
          <a:prstGeom prst="rect">
            <a:avLst/>
          </a:prstGeom>
          <a:noFill/>
          <a:ln>
            <a:solidFill>
              <a:srgbClr val="000000">
                <a:alpha val="0"/>
              </a:srgbClr>
            </a:solidFill>
          </a:ln>
        </p:spPr>
        <p:txBody>
          <a:bodyPr wrap="square" rtlCol="0">
            <a:spAutoFit/>
          </a:bodyPr>
          <a:p>
            <a:pPr lvl="0" algn="ctr"/>
            <a:r>
              <a:rPr lang="en-MY" altLang="zh-CN" sz="28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3 Core Technologies</a:t>
            </a:r>
            <a:endParaRPr lang="en-US" altLang="zh-CN" sz="2800" b="1" dirty="0">
              <a:ln>
                <a:noFill/>
              </a:ln>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Group 19"/>
          <p:cNvGrpSpPr/>
          <p:nvPr/>
        </p:nvGrpSpPr>
        <p:grpSpPr>
          <a:xfrm>
            <a:off x="448310" y="-84455"/>
            <a:ext cx="11703050" cy="1386840"/>
            <a:chOff x="842" y="-133"/>
            <a:chExt cx="18430" cy="2184"/>
          </a:xfrm>
        </p:grpSpPr>
        <p:pic>
          <p:nvPicPr>
            <p:cNvPr id="10" name="Picture 9"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sp>
        <p:nvSpPr>
          <p:cNvPr id="11" name="文本框 5"/>
          <p:cNvSpPr txBox="1"/>
          <p:nvPr/>
        </p:nvSpPr>
        <p:spPr>
          <a:xfrm>
            <a:off x="3189605" y="494030"/>
            <a:ext cx="5812155" cy="1322070"/>
          </a:xfrm>
          <a:prstGeom prst="rect">
            <a:avLst/>
          </a:prstGeom>
          <a:noFill/>
          <a:ln>
            <a:solidFill>
              <a:srgbClr val="000000">
                <a:alpha val="0"/>
              </a:srgbClr>
            </a:solidFill>
          </a:ln>
        </p:spPr>
        <p:txBody>
          <a:bodyPr wrap="square" rtlCol="0">
            <a:spAutoFit/>
          </a:bodyPr>
          <a:p>
            <a:pPr lvl="0" algn="ctr"/>
            <a:r>
              <a:rPr lang="en-US" altLang="zh-CN" sz="40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RESONANCE</a:t>
            </a:r>
            <a:endParaRPr lang="zh-CN" altLang="en-US" sz="40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a:p>
            <a:pPr lvl="0" algn="ctr"/>
            <a:endParaRPr lang="zh-CN" altLang="en-US" sz="4000" b="1">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6" name="文本框 5"/>
          <p:cNvSpPr txBox="1"/>
          <p:nvPr/>
        </p:nvSpPr>
        <p:spPr>
          <a:xfrm>
            <a:off x="596900" y="1297305"/>
            <a:ext cx="11082020" cy="1198880"/>
          </a:xfrm>
          <a:prstGeom prst="rect">
            <a:avLst/>
          </a:prstGeom>
          <a:noFill/>
          <a:ln>
            <a:solidFill>
              <a:srgbClr val="000000">
                <a:alpha val="0"/>
              </a:srgbClr>
            </a:solidFill>
          </a:ln>
        </p:spPr>
        <p:txBody>
          <a:bodyPr wrap="square" rtlCol="0">
            <a:spAutoFit/>
          </a:bodyPr>
          <a:p>
            <a:pPr lvl="0" algn="ctr"/>
            <a:r>
              <a:rPr lang="en-MY" altLang="zh-CN" sz="2400" b="1" dirty="0">
                <a:solidFill>
                  <a:srgbClr val="C00000"/>
                </a:solidFill>
                <a:latin typeface="Hurme Geometric Sans 1" panose="020B0500020000000000" charset="0"/>
                <a:ea typeface="Alibaba PuHuiTi Medium" panose="00020600040101010101" charset="-122"/>
                <a:cs typeface="Hurme Geometric Sans 1" panose="020B0500020000000000" charset="0"/>
                <a:sym typeface="+mn-ea"/>
              </a:rPr>
              <a:t>Resonance means t</a:t>
            </a:r>
            <a:r>
              <a:rPr lang="en-US" altLang="zh-CN" sz="2400" b="1" dirty="0">
                <a:solidFill>
                  <a:srgbClr val="C00000"/>
                </a:solidFill>
                <a:latin typeface="Hurme Geometric Sans 1" panose="020B0500020000000000" charset="0"/>
                <a:ea typeface="Alibaba PuHuiTi Medium" panose="00020600040101010101" charset="-122"/>
                <a:cs typeface="Hurme Geometric Sans 1" panose="020B0500020000000000" charset="0"/>
                <a:sym typeface="+mn-ea"/>
              </a:rPr>
              <a:t>wo or more objects vibrate together at the same frequency. Resonance is happened when one object vibrates, the other object(s) with similar frequency follow.</a:t>
            </a:r>
            <a:endParaRPr lang="zh-CN" altLang="en-US" sz="2400" b="1">
              <a:solidFill>
                <a:srgbClr val="C00000"/>
              </a:solidFill>
              <a:latin typeface="Hurme Geometric Sans 1" panose="020B0500020000000000" charset="0"/>
              <a:ea typeface="Alibaba PuHuiTi Medium" panose="00020600040101010101" charset="-122"/>
              <a:cs typeface="Hurme Geometric Sans 1" panose="020B0500020000000000" charset="0"/>
              <a:sym typeface="+mn-ea"/>
            </a:endParaRPr>
          </a:p>
        </p:txBody>
      </p:sp>
      <p:pic>
        <p:nvPicPr>
          <p:cNvPr id="7" name="Picture 6"/>
          <p:cNvPicPr>
            <a:picLocks noChangeAspect="1"/>
          </p:cNvPicPr>
          <p:nvPr/>
        </p:nvPicPr>
        <p:blipFill>
          <a:blip r:embed="rId3"/>
          <a:stretch>
            <a:fillRect/>
          </a:stretch>
        </p:blipFill>
        <p:spPr>
          <a:xfrm>
            <a:off x="597535" y="2689225"/>
            <a:ext cx="5401945" cy="3692525"/>
          </a:xfrm>
          <a:prstGeom prst="rect">
            <a:avLst/>
          </a:prstGeom>
        </p:spPr>
      </p:pic>
      <p:pic>
        <p:nvPicPr>
          <p:cNvPr id="8" name="Picture 7"/>
          <p:cNvPicPr>
            <a:picLocks noChangeAspect="1"/>
          </p:cNvPicPr>
          <p:nvPr/>
        </p:nvPicPr>
        <p:blipFill>
          <a:blip r:embed="rId4"/>
          <a:stretch>
            <a:fillRect/>
          </a:stretch>
        </p:blipFill>
        <p:spPr>
          <a:xfrm>
            <a:off x="6193155" y="2689225"/>
            <a:ext cx="5486400" cy="3692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tretch>
            <a:fillRect/>
          </a:stretch>
        </p:blipFill>
        <p:spPr>
          <a:xfrm>
            <a:off x="8601075" y="1285240"/>
            <a:ext cx="2454275" cy="2063115"/>
          </a:xfrm>
          <a:prstGeom prst="rect">
            <a:avLst/>
          </a:prstGeom>
        </p:spPr>
      </p:pic>
      <p:pic>
        <p:nvPicPr>
          <p:cNvPr id="15" name="Picture 14"/>
          <p:cNvPicPr>
            <a:picLocks noChangeAspect="1"/>
          </p:cNvPicPr>
          <p:nvPr/>
        </p:nvPicPr>
        <p:blipFill>
          <a:blip r:embed="rId2"/>
          <a:stretch>
            <a:fillRect/>
          </a:stretch>
        </p:blipFill>
        <p:spPr>
          <a:xfrm>
            <a:off x="4883785" y="4047490"/>
            <a:ext cx="2458720" cy="2065020"/>
          </a:xfrm>
          <a:prstGeom prst="rect">
            <a:avLst/>
          </a:prstGeom>
        </p:spPr>
      </p:pic>
      <p:pic>
        <p:nvPicPr>
          <p:cNvPr id="4" name="Picture 3" descr="Pix 1"/>
          <p:cNvPicPr>
            <a:picLocks noChangeAspect="1"/>
          </p:cNvPicPr>
          <p:nvPr/>
        </p:nvPicPr>
        <p:blipFill>
          <a:blip r:embed="rId3"/>
          <a:srcRect t="14201" b="24351"/>
          <a:stretch>
            <a:fillRect/>
          </a:stretch>
        </p:blipFill>
        <p:spPr>
          <a:xfrm>
            <a:off x="1069975" y="1311275"/>
            <a:ext cx="2466340" cy="2037080"/>
          </a:xfrm>
          <a:prstGeom prst="rect">
            <a:avLst/>
          </a:prstGeom>
        </p:spPr>
      </p:pic>
      <p:sp>
        <p:nvSpPr>
          <p:cNvPr id="36" name="文本框 5"/>
          <p:cNvSpPr txBox="1"/>
          <p:nvPr/>
        </p:nvSpPr>
        <p:spPr>
          <a:xfrm>
            <a:off x="999490" y="3401060"/>
            <a:ext cx="2607310" cy="306705"/>
          </a:xfrm>
          <a:prstGeom prst="rect">
            <a:avLst/>
          </a:prstGeom>
          <a:noFill/>
          <a:ln>
            <a:solidFill>
              <a:srgbClr val="000000">
                <a:alpha val="0"/>
              </a:srgbClr>
            </a:solidFill>
          </a:ln>
        </p:spPr>
        <p:txBody>
          <a:bodyPr wrap="square" rtlCol="0">
            <a:spAutoFit/>
          </a:bodyPr>
          <a:p>
            <a:pPr lvl="0" algn="ctr"/>
            <a:r>
              <a:rPr lang="en-MY" altLang="zh-CN"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rPr>
              <a:t>Anti bacteria &amp; wellness</a:t>
            </a:r>
            <a:endParaRPr lang="en-MY" altLang="zh-CN"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grpSp>
        <p:nvGrpSpPr>
          <p:cNvPr id="38" name="Group 37"/>
          <p:cNvGrpSpPr/>
          <p:nvPr/>
        </p:nvGrpSpPr>
        <p:grpSpPr>
          <a:xfrm rot="0">
            <a:off x="2632075" y="1956435"/>
            <a:ext cx="1954530" cy="1357630"/>
            <a:chOff x="15170" y="7101"/>
            <a:chExt cx="3078" cy="2138"/>
          </a:xfrm>
        </p:grpSpPr>
        <p:sp>
          <p:nvSpPr>
            <p:cNvPr id="23" name="Oval 22"/>
            <p:cNvSpPr/>
            <p:nvPr/>
          </p:nvSpPr>
          <p:spPr>
            <a:xfrm>
              <a:off x="15611" y="7101"/>
              <a:ext cx="2137" cy="2138"/>
            </a:xfrm>
            <a:prstGeom prst="ellipse">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Rectangles 36"/>
            <p:cNvSpPr/>
            <p:nvPr/>
          </p:nvSpPr>
          <p:spPr>
            <a:xfrm>
              <a:off x="15170" y="7576"/>
              <a:ext cx="3078" cy="1098"/>
            </a:xfrm>
            <a:prstGeom prst="rect">
              <a:avLst/>
            </a:prstGeom>
            <a:noFill/>
            <a:ln>
              <a:noFill/>
            </a:ln>
            <a:extLst>
              <a:ext uri="{909E8E84-426E-40DD-AFC4-6F175D3DCCD1}">
                <a14:hiddenFill xmlns:a14="http://schemas.microsoft.com/office/drawing/2010/main">
                  <a:solidFill>
                    <a:srgbClr val="77808E"/>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1600" b="1" dirty="0">
                  <a:latin typeface="Montserrat SemiBold" panose="00000700000000000000" charset="0"/>
                  <a:cs typeface="Montserrat SemiBold" panose="00000700000000000000" charset="0"/>
                  <a:sym typeface="+mn-ea"/>
                </a:rPr>
                <a:t>Anti-</a:t>
              </a:r>
              <a:endParaRPr lang="en-US" sz="1600" b="1" dirty="0">
                <a:latin typeface="Montserrat SemiBold" panose="00000700000000000000" charset="0"/>
                <a:cs typeface="Montserrat SemiBold" panose="00000700000000000000" charset="0"/>
                <a:sym typeface="+mn-ea"/>
              </a:endParaRPr>
            </a:p>
            <a:p>
              <a:pPr algn="ctr"/>
              <a:r>
                <a:rPr lang="en-US" sz="1600" b="1" dirty="0">
                  <a:latin typeface="Montserrat SemiBold" panose="00000700000000000000" charset="0"/>
                  <a:cs typeface="Montserrat SemiBold" panose="00000700000000000000" charset="0"/>
                  <a:sym typeface="+mn-ea"/>
                </a:rPr>
                <a:t>bacteria</a:t>
              </a:r>
              <a:endParaRPr lang="en-US" sz="1600" b="1" dirty="0">
                <a:latin typeface="Montserrat SemiBold" panose="00000700000000000000" charset="0"/>
                <a:cs typeface="Montserrat SemiBold" panose="00000700000000000000" charset="0"/>
                <a:sym typeface="+mn-ea"/>
              </a:endParaRPr>
            </a:p>
          </p:txBody>
        </p:sp>
      </p:grpSp>
      <p:sp>
        <p:nvSpPr>
          <p:cNvPr id="35" name="文本框 5"/>
          <p:cNvSpPr txBox="1"/>
          <p:nvPr/>
        </p:nvSpPr>
        <p:spPr>
          <a:xfrm>
            <a:off x="4883468" y="3401060"/>
            <a:ext cx="2424430" cy="306705"/>
          </a:xfrm>
          <a:prstGeom prst="rect">
            <a:avLst/>
          </a:prstGeom>
          <a:noFill/>
          <a:ln>
            <a:solidFill>
              <a:srgbClr val="000000">
                <a:alpha val="0"/>
              </a:srgbClr>
            </a:solidFill>
          </a:ln>
        </p:spPr>
        <p:txBody>
          <a:bodyPr wrap="square" rtlCol="0">
            <a:spAutoFit/>
          </a:bodyPr>
          <a:p>
            <a:pPr lvl="0" algn="ctr"/>
            <a:r>
              <a:rPr lang="en-MY" altLang="zh-CN"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rPr>
              <a:t>Far-infrared ray</a:t>
            </a:r>
            <a:endParaRPr lang="en-MY" altLang="zh-CN"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pic>
        <p:nvPicPr>
          <p:cNvPr id="2" name="Picture 1" descr="腾晖能量仪_Foot"/>
          <p:cNvPicPr>
            <a:picLocks noChangeAspect="1"/>
          </p:cNvPicPr>
          <p:nvPr/>
        </p:nvPicPr>
        <p:blipFill>
          <a:blip r:embed="rId4"/>
          <a:srcRect t="45952" r="280" b="2540"/>
          <a:stretch>
            <a:fillRect/>
          </a:stretch>
        </p:blipFill>
        <p:spPr>
          <a:xfrm>
            <a:off x="4866323" y="1281430"/>
            <a:ext cx="2458720" cy="2066925"/>
          </a:xfrm>
          <a:prstGeom prst="rect">
            <a:avLst/>
          </a:prstGeom>
        </p:spPr>
      </p:pic>
      <p:grpSp>
        <p:nvGrpSpPr>
          <p:cNvPr id="16" name="Group 15"/>
          <p:cNvGrpSpPr/>
          <p:nvPr/>
        </p:nvGrpSpPr>
        <p:grpSpPr>
          <a:xfrm rot="0">
            <a:off x="6680200" y="1920875"/>
            <a:ext cx="1427480" cy="1357630"/>
            <a:chOff x="10225" y="6765"/>
            <a:chExt cx="2248" cy="2138"/>
          </a:xfrm>
        </p:grpSpPr>
        <p:sp>
          <p:nvSpPr>
            <p:cNvPr id="27" name="Oval 26"/>
            <p:cNvSpPr/>
            <p:nvPr/>
          </p:nvSpPr>
          <p:spPr>
            <a:xfrm>
              <a:off x="10281" y="6765"/>
              <a:ext cx="2137" cy="2138"/>
            </a:xfrm>
            <a:prstGeom prst="ellipse">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8" name="Rectangles 27"/>
            <p:cNvSpPr/>
            <p:nvPr/>
          </p:nvSpPr>
          <p:spPr>
            <a:xfrm>
              <a:off x="10225" y="7285"/>
              <a:ext cx="2248" cy="1098"/>
            </a:xfrm>
            <a:prstGeom prst="rect">
              <a:avLst/>
            </a:prstGeom>
            <a:noFill/>
            <a:ln>
              <a:noFill/>
            </a:ln>
            <a:extLst>
              <a:ext uri="{909E8E84-426E-40DD-AFC4-6F175D3DCCD1}">
                <a14:hiddenFill xmlns:a14="http://schemas.microsoft.com/office/drawing/2010/main">
                  <a:solidFill>
                    <a:srgbClr val="77808E"/>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1600" b="1" dirty="0">
                  <a:latin typeface="Montserrat SemiBold" panose="00000700000000000000" charset="0"/>
                  <a:cs typeface="Montserrat SemiBold" panose="00000700000000000000" charset="0"/>
                  <a:sym typeface="+mn-ea"/>
                </a:rPr>
                <a:t>Warming</a:t>
              </a:r>
              <a:endParaRPr lang="en-US" sz="1600" b="1" dirty="0">
                <a:latin typeface="Montserrat SemiBold" panose="00000700000000000000" charset="0"/>
                <a:cs typeface="Montserrat SemiBold" panose="00000700000000000000" charset="0"/>
                <a:sym typeface="+mn-ea"/>
              </a:endParaRPr>
            </a:p>
          </p:txBody>
        </p:sp>
      </p:grpSp>
      <p:grpSp>
        <p:nvGrpSpPr>
          <p:cNvPr id="20" name="Group 19"/>
          <p:cNvGrpSpPr/>
          <p:nvPr/>
        </p:nvGrpSpPr>
        <p:grpSpPr>
          <a:xfrm>
            <a:off x="448310" y="-84455"/>
            <a:ext cx="11703050" cy="1386840"/>
            <a:chOff x="842" y="-133"/>
            <a:chExt cx="18430" cy="2184"/>
          </a:xfrm>
        </p:grpSpPr>
        <p:pic>
          <p:nvPicPr>
            <p:cNvPr id="10" name="Picture 9" descr="Prife Logo (Color)"/>
            <p:cNvPicPr>
              <a:picLocks noChangeAspect="1"/>
            </p:cNvPicPr>
            <p:nvPr/>
          </p:nvPicPr>
          <p:blipFill>
            <a:blip r:embed="rId5"/>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6"/>
            <a:stretch>
              <a:fillRect/>
            </a:stretch>
          </p:blipFill>
          <p:spPr>
            <a:xfrm>
              <a:off x="14200" y="-133"/>
              <a:ext cx="5073" cy="2185"/>
            </a:xfrm>
            <a:prstGeom prst="rect">
              <a:avLst/>
            </a:prstGeom>
          </p:spPr>
        </p:pic>
      </p:grpSp>
      <p:grpSp>
        <p:nvGrpSpPr>
          <p:cNvPr id="13" name="Group 12"/>
          <p:cNvGrpSpPr/>
          <p:nvPr/>
        </p:nvGrpSpPr>
        <p:grpSpPr>
          <a:xfrm rot="0">
            <a:off x="10335260" y="1983423"/>
            <a:ext cx="1365250" cy="1303020"/>
            <a:chOff x="10318" y="3051"/>
            <a:chExt cx="2150" cy="2052"/>
          </a:xfrm>
        </p:grpSpPr>
        <p:sp>
          <p:nvSpPr>
            <p:cNvPr id="17" name="Oval 16"/>
            <p:cNvSpPr/>
            <p:nvPr/>
          </p:nvSpPr>
          <p:spPr>
            <a:xfrm>
              <a:off x="10367" y="3051"/>
              <a:ext cx="2052" cy="2052"/>
            </a:xfrm>
            <a:prstGeom prst="ellipse">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8" name="Rectangles 17"/>
            <p:cNvSpPr/>
            <p:nvPr/>
          </p:nvSpPr>
          <p:spPr>
            <a:xfrm>
              <a:off x="10318" y="3670"/>
              <a:ext cx="2150" cy="813"/>
            </a:xfrm>
            <a:prstGeom prst="rect">
              <a:avLst/>
            </a:prstGeom>
            <a:noFill/>
            <a:ln>
              <a:noFill/>
            </a:ln>
            <a:extLst>
              <a:ext uri="{909E8E84-426E-40DD-AFC4-6F175D3DCCD1}">
                <a14:hiddenFill xmlns:a14="http://schemas.microsoft.com/office/drawing/2010/main">
                  <a:solidFill>
                    <a:srgbClr val="77808E"/>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1600" b="1" dirty="0">
                  <a:latin typeface="Montserrat SemiBold" panose="00000700000000000000" charset="0"/>
                  <a:cs typeface="Montserrat SemiBold" panose="00000700000000000000" charset="0"/>
                  <a:sym typeface="+mn-ea"/>
                </a:rPr>
                <a:t>Dispel</a:t>
              </a:r>
              <a:r>
                <a:rPr lang="en-MY" altLang="en-US" sz="1600" b="1" dirty="0">
                  <a:latin typeface="Montserrat SemiBold" panose="00000700000000000000" charset="0"/>
                  <a:cs typeface="Montserrat SemiBold" panose="00000700000000000000" charset="0"/>
                  <a:sym typeface="+mn-ea"/>
                </a:rPr>
                <a:t>ling</a:t>
              </a:r>
              <a:endParaRPr lang="en-US" sz="1600" b="1" dirty="0">
                <a:latin typeface="Montserrat SemiBold" panose="00000700000000000000" charset="0"/>
                <a:cs typeface="Montserrat SemiBold" panose="00000700000000000000" charset="0"/>
                <a:sym typeface="+mn-ea"/>
              </a:endParaRPr>
            </a:p>
          </p:txBody>
        </p:sp>
      </p:grpSp>
      <p:sp>
        <p:nvSpPr>
          <p:cNvPr id="32" name="文本框 5"/>
          <p:cNvSpPr txBox="1"/>
          <p:nvPr/>
        </p:nvSpPr>
        <p:spPr>
          <a:xfrm>
            <a:off x="8365490" y="3401060"/>
            <a:ext cx="2930525" cy="737235"/>
          </a:xfrm>
          <a:prstGeom prst="rect">
            <a:avLst/>
          </a:prstGeom>
          <a:noFill/>
          <a:ln>
            <a:solidFill>
              <a:srgbClr val="000000">
                <a:alpha val="0"/>
              </a:srgbClr>
            </a:solidFill>
          </a:ln>
        </p:spPr>
        <p:txBody>
          <a:bodyPr wrap="square" rtlCol="0">
            <a:spAutoFit/>
          </a:bodyPr>
          <a:p>
            <a:pPr algn="ctr"/>
            <a:r>
              <a:rPr lang="en-MY" sz="1400" b="1" dirty="0">
                <a:latin typeface="Montserrat SemiBold" panose="00000700000000000000" charset="0"/>
                <a:ea typeface="Alibaba PuHuiTi Medium" panose="00020600040101010101" charset="-122"/>
                <a:cs typeface="Montserrat SemiBold" panose="00000700000000000000" charset="0"/>
                <a:sym typeface="+mn-ea"/>
              </a:rPr>
              <a:t>Dispels cold &amp; dampness,</a:t>
            </a:r>
            <a:endParaRPr lang="en-MY" sz="1400" b="1" dirty="0">
              <a:latin typeface="Montserrat SemiBold" panose="00000700000000000000" charset="0"/>
              <a:ea typeface="Alibaba PuHuiTi Medium" panose="00020600040101010101" charset="-122"/>
              <a:cs typeface="Montserrat SemiBold" panose="00000700000000000000" charset="0"/>
              <a:sym typeface="+mn-ea"/>
            </a:endParaRPr>
          </a:p>
          <a:p>
            <a:pPr algn="ctr"/>
            <a:r>
              <a:rPr lang="en-MY" altLang="en-US" sz="1400" b="1" dirty="0">
                <a:latin typeface="Montserrat SemiBold" panose="00000700000000000000" charset="0"/>
                <a:ea typeface="Alibaba PuHuiTi Medium" panose="00020600040101010101" charset="-122"/>
                <a:cs typeface="Montserrat SemiBold" panose="00000700000000000000" charset="0"/>
                <a:sym typeface="+mn-ea"/>
              </a:rPr>
              <a:t>r</a:t>
            </a:r>
            <a:r>
              <a:rPr lang="en-US" sz="1400" b="1" dirty="0">
                <a:latin typeface="Montserrat SemiBold" panose="00000700000000000000" charset="0"/>
                <a:ea typeface="Alibaba PuHuiTi Medium" panose="00020600040101010101" charset="-122"/>
                <a:cs typeface="Montserrat SemiBold" panose="00000700000000000000" charset="0"/>
                <a:sym typeface="+mn-ea"/>
              </a:rPr>
              <a:t>elieves inflammation</a:t>
            </a:r>
            <a:endParaRPr lang="en-US" altLang="en-US"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a:p>
            <a:pPr algn="ctr"/>
            <a:endParaRPr lang="en-US" altLang="en-US" sz="1400"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pic>
        <p:nvPicPr>
          <p:cNvPr id="9" name="Picture 8"/>
          <p:cNvPicPr>
            <a:picLocks noChangeAspect="1"/>
          </p:cNvPicPr>
          <p:nvPr/>
        </p:nvPicPr>
        <p:blipFill>
          <a:blip r:embed="rId7"/>
          <a:stretch>
            <a:fillRect/>
          </a:stretch>
        </p:blipFill>
        <p:spPr>
          <a:xfrm>
            <a:off x="8638540" y="4028440"/>
            <a:ext cx="2372360" cy="2084070"/>
          </a:xfrm>
          <a:prstGeom prst="rect">
            <a:avLst/>
          </a:prstGeom>
        </p:spPr>
      </p:pic>
      <p:sp>
        <p:nvSpPr>
          <p:cNvPr id="24" name="Oval 23"/>
          <p:cNvSpPr/>
          <p:nvPr/>
        </p:nvSpPr>
        <p:spPr>
          <a:xfrm>
            <a:off x="10337800" y="4645660"/>
            <a:ext cx="1390015" cy="1390015"/>
          </a:xfrm>
          <a:prstGeom prst="ellipse">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5" name="Rectangles 24"/>
          <p:cNvSpPr/>
          <p:nvPr/>
        </p:nvSpPr>
        <p:spPr>
          <a:xfrm>
            <a:off x="10293985" y="5082540"/>
            <a:ext cx="1478280" cy="516255"/>
          </a:xfrm>
          <a:prstGeom prst="rect">
            <a:avLst/>
          </a:prstGeom>
          <a:noFill/>
          <a:ln>
            <a:noFill/>
          </a:ln>
          <a:extLst>
            <a:ext uri="{909E8E84-426E-40DD-AFC4-6F175D3DCCD1}">
              <a14:hiddenFill xmlns:a14="http://schemas.microsoft.com/office/drawing/2010/main">
                <a:solidFill>
                  <a:srgbClr val="77808E"/>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sz="1600" b="1" dirty="0">
                <a:latin typeface="Montserrat SemiBold" panose="00000700000000000000" charset="0"/>
                <a:cs typeface="Montserrat SemiBold" panose="00000700000000000000" charset="0"/>
                <a:sym typeface="+mn-ea"/>
              </a:rPr>
              <a:t>Be</a:t>
            </a:r>
            <a:r>
              <a:rPr lang="en-US" sz="1600" b="1" dirty="0">
                <a:latin typeface="Montserrat SemiBold" panose="00000700000000000000" charset="0"/>
                <a:cs typeface="Montserrat SemiBold" panose="00000700000000000000" charset="0"/>
                <a:sym typeface="+mn-ea"/>
              </a:rPr>
              <a:t>autifying</a:t>
            </a:r>
            <a:endParaRPr lang="en-US" sz="1600" b="1" dirty="0">
              <a:latin typeface="Montserrat SemiBold" panose="00000700000000000000" charset="0"/>
              <a:cs typeface="Montserrat SemiBold" panose="00000700000000000000" charset="0"/>
              <a:sym typeface="+mn-ea"/>
            </a:endParaRPr>
          </a:p>
        </p:txBody>
      </p:sp>
      <p:sp>
        <p:nvSpPr>
          <p:cNvPr id="34" name="文本框 5"/>
          <p:cNvSpPr txBox="1"/>
          <p:nvPr/>
        </p:nvSpPr>
        <p:spPr>
          <a:xfrm>
            <a:off x="8359775" y="6190615"/>
            <a:ext cx="2930525" cy="306705"/>
          </a:xfrm>
          <a:prstGeom prst="rect">
            <a:avLst/>
          </a:prstGeom>
          <a:noFill/>
          <a:ln>
            <a:solidFill>
              <a:srgbClr val="000000">
                <a:alpha val="0"/>
              </a:srgbClr>
            </a:solidFill>
          </a:ln>
        </p:spPr>
        <p:txBody>
          <a:bodyPr wrap="square" rtlCol="0">
            <a:spAutoFit/>
          </a:bodyPr>
          <a:p>
            <a:pPr lvl="0" algn="ctr"/>
            <a:r>
              <a:rPr lang="en-MY" altLang="zh-CN"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rPr>
              <a:t>Beauty &amp; anti-aging</a:t>
            </a:r>
            <a:endParaRPr lang="en-MY" altLang="zh-CN"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sp>
        <p:nvSpPr>
          <p:cNvPr id="31" name="文本框 5"/>
          <p:cNvSpPr txBox="1"/>
          <p:nvPr/>
        </p:nvSpPr>
        <p:spPr>
          <a:xfrm>
            <a:off x="4630420" y="6190615"/>
            <a:ext cx="2930525" cy="306705"/>
          </a:xfrm>
          <a:prstGeom prst="rect">
            <a:avLst/>
          </a:prstGeom>
          <a:noFill/>
          <a:ln>
            <a:solidFill>
              <a:srgbClr val="000000">
                <a:alpha val="0"/>
              </a:srgbClr>
            </a:solidFill>
          </a:ln>
        </p:spPr>
        <p:txBody>
          <a:bodyPr wrap="square" rtlCol="0">
            <a:spAutoFit/>
          </a:bodyPr>
          <a:p>
            <a:pPr algn="ctr"/>
            <a:r>
              <a:rPr lang="en-US" sz="1400" dirty="0">
                <a:latin typeface="Montserrat SemiBold" panose="00000700000000000000" charset="0"/>
                <a:ea typeface="Alibaba PuHuiTi Medium" panose="00020600040101010101" charset="-122"/>
                <a:cs typeface="Montserrat SemiBold" panose="00000700000000000000" charset="0"/>
                <a:sym typeface="+mn-ea"/>
              </a:rPr>
              <a:t>Purifies the body</a:t>
            </a:r>
            <a:endParaRPr lang="en-US" altLang="en-US" sz="1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pic>
        <p:nvPicPr>
          <p:cNvPr id="7" name="Picture 6"/>
          <p:cNvPicPr>
            <a:picLocks noChangeAspect="1"/>
          </p:cNvPicPr>
          <p:nvPr/>
        </p:nvPicPr>
        <p:blipFill>
          <a:blip r:embed="rId8"/>
          <a:srcRect l="10229" r="9548"/>
          <a:stretch>
            <a:fillRect/>
          </a:stretch>
        </p:blipFill>
        <p:spPr>
          <a:xfrm>
            <a:off x="1069975" y="4047490"/>
            <a:ext cx="2517775" cy="2065020"/>
          </a:xfrm>
          <a:prstGeom prst="rect">
            <a:avLst/>
          </a:prstGeom>
        </p:spPr>
      </p:pic>
      <p:sp>
        <p:nvSpPr>
          <p:cNvPr id="33" name="文本框 5"/>
          <p:cNvSpPr txBox="1"/>
          <p:nvPr/>
        </p:nvSpPr>
        <p:spPr>
          <a:xfrm>
            <a:off x="814070" y="6190615"/>
            <a:ext cx="3027680" cy="306705"/>
          </a:xfrm>
          <a:prstGeom prst="rect">
            <a:avLst/>
          </a:prstGeom>
          <a:noFill/>
          <a:ln>
            <a:solidFill>
              <a:srgbClr val="000000">
                <a:alpha val="0"/>
              </a:srgbClr>
            </a:solidFill>
          </a:ln>
        </p:spPr>
        <p:txBody>
          <a:bodyPr wrap="square" rtlCol="0">
            <a:spAutoFit/>
          </a:bodyPr>
          <a:p>
            <a:pPr lvl="0" algn="ctr"/>
            <a:r>
              <a:rPr lang="en-US" sz="1400" dirty="0">
                <a:latin typeface="Montserrat SemiBold" panose="00000700000000000000" charset="0"/>
                <a:ea typeface="Alibaba PuHuiTi Medium" panose="00020600040101010101" charset="-122"/>
                <a:cs typeface="Montserrat SemiBold" panose="00000700000000000000" charset="0"/>
                <a:sym typeface="+mn-ea"/>
              </a:rPr>
              <a:t>Fat burning &amp; </a:t>
            </a:r>
            <a:r>
              <a:rPr lang="en-MY" altLang="en-US" sz="1400" dirty="0">
                <a:latin typeface="Montserrat SemiBold" panose="00000700000000000000" charset="0"/>
                <a:ea typeface="Alibaba PuHuiTi Medium" panose="00020600040101010101" charset="-122"/>
                <a:cs typeface="Montserrat SemiBold" panose="00000700000000000000" charset="0"/>
                <a:sym typeface="+mn-ea"/>
              </a:rPr>
              <a:t>b</a:t>
            </a:r>
            <a:r>
              <a:rPr lang="en-US" sz="1400" dirty="0">
                <a:latin typeface="Montserrat SemiBold" panose="00000700000000000000" charset="0"/>
                <a:ea typeface="Alibaba PuHuiTi Medium" panose="00020600040101010101" charset="-122"/>
                <a:cs typeface="Montserrat SemiBold" panose="00000700000000000000" charset="0"/>
                <a:sym typeface="+mn-ea"/>
              </a:rPr>
              <a:t>ody shaping</a:t>
            </a:r>
            <a:endParaRPr lang="en-US" altLang="en-US" sz="1400"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grpSp>
        <p:nvGrpSpPr>
          <p:cNvPr id="14" name="Group 13"/>
          <p:cNvGrpSpPr/>
          <p:nvPr/>
        </p:nvGrpSpPr>
        <p:grpSpPr>
          <a:xfrm rot="0">
            <a:off x="2940685" y="4810760"/>
            <a:ext cx="1447800" cy="1250950"/>
            <a:chOff x="16373" y="3203"/>
            <a:chExt cx="2280" cy="1970"/>
          </a:xfrm>
        </p:grpSpPr>
        <p:sp>
          <p:nvSpPr>
            <p:cNvPr id="12" name="Oval 11"/>
            <p:cNvSpPr/>
            <p:nvPr/>
          </p:nvSpPr>
          <p:spPr>
            <a:xfrm>
              <a:off x="16527" y="3203"/>
              <a:ext cx="1971" cy="1971"/>
            </a:xfrm>
            <a:prstGeom prst="ellipse">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2" name="Rectangles 21"/>
            <p:cNvSpPr/>
            <p:nvPr/>
          </p:nvSpPr>
          <p:spPr>
            <a:xfrm>
              <a:off x="16373" y="3782"/>
              <a:ext cx="2280" cy="813"/>
            </a:xfrm>
            <a:prstGeom prst="rect">
              <a:avLst/>
            </a:prstGeom>
            <a:noFill/>
            <a:ln>
              <a:noFill/>
            </a:ln>
            <a:extLst>
              <a:ext uri="{909E8E84-426E-40DD-AFC4-6F175D3DCCD1}">
                <a14:hiddenFill xmlns:a14="http://schemas.microsoft.com/office/drawing/2010/main">
                  <a:solidFill>
                    <a:srgbClr val="77808E"/>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1600" b="1" dirty="0">
                  <a:latin typeface="Montserrat SemiBold" panose="00000700000000000000" charset="0"/>
                  <a:cs typeface="Montserrat SemiBold" panose="00000700000000000000" charset="0"/>
                  <a:sym typeface="+mn-ea"/>
                </a:rPr>
                <a:t>Reducing</a:t>
              </a:r>
              <a:endParaRPr lang="en-US" sz="1600" b="1" dirty="0">
                <a:latin typeface="Montserrat SemiBold" panose="00000700000000000000" charset="0"/>
                <a:cs typeface="Montserrat SemiBold" panose="00000700000000000000" charset="0"/>
                <a:sym typeface="+mn-ea"/>
              </a:endParaRPr>
            </a:p>
          </p:txBody>
        </p:sp>
      </p:grpSp>
      <p:sp>
        <p:nvSpPr>
          <p:cNvPr id="3" name="文本框 5"/>
          <p:cNvSpPr txBox="1"/>
          <p:nvPr/>
        </p:nvSpPr>
        <p:spPr>
          <a:xfrm>
            <a:off x="3189605" y="494030"/>
            <a:ext cx="5812155" cy="706755"/>
          </a:xfrm>
          <a:prstGeom prst="rect">
            <a:avLst/>
          </a:prstGeom>
          <a:noFill/>
          <a:ln>
            <a:solidFill>
              <a:srgbClr val="000000">
                <a:alpha val="0"/>
              </a:srgbClr>
            </a:solidFill>
          </a:ln>
        </p:spPr>
        <p:txBody>
          <a:bodyPr wrap="square" rtlCol="0">
            <a:spAutoFit/>
          </a:bodyPr>
          <a:p>
            <a:pPr lvl="0" algn="ctr"/>
            <a:r>
              <a:rPr lang="en-MY" altLang="zh-CN" sz="4000" b="1" dirty="0">
                <a:solidFill>
                  <a:srgbClr val="00283C"/>
                </a:solidFill>
                <a:latin typeface="Montserrat ExtraBold" panose="00000900000000000000" charset="0"/>
                <a:ea typeface="Alibaba PuHuiTi Medium" panose="00020600040101010101" charset="-122"/>
                <a:cs typeface="Montserrat ExtraBold" panose="00000900000000000000" charset="0"/>
                <a:sym typeface="+mn-ea"/>
              </a:rPr>
              <a:t>MAIN FUNCTIONS</a:t>
            </a:r>
            <a:endParaRPr lang="zh-CN" altLang="en-US" sz="4000" b="1">
              <a:solidFill>
                <a:srgbClr val="00283C"/>
              </a:solidFill>
              <a:latin typeface="Montserrat ExtraBold" panose="00000900000000000000" charset="0"/>
              <a:ea typeface="Alibaba PuHuiTi Medium" panose="00020600040101010101" charset="-122"/>
              <a:cs typeface="Montserrat ExtraBold" panose="00000900000000000000" charset="0"/>
              <a:sym typeface="+mn-ea"/>
            </a:endParaRPr>
          </a:p>
        </p:txBody>
      </p:sp>
      <p:grpSp>
        <p:nvGrpSpPr>
          <p:cNvPr id="21" name="Group 20"/>
          <p:cNvGrpSpPr/>
          <p:nvPr/>
        </p:nvGrpSpPr>
        <p:grpSpPr>
          <a:xfrm rot="0">
            <a:off x="6670040" y="4836160"/>
            <a:ext cx="1447800" cy="1250950"/>
            <a:chOff x="16373" y="3203"/>
            <a:chExt cx="2280" cy="1970"/>
          </a:xfrm>
        </p:grpSpPr>
        <p:sp>
          <p:nvSpPr>
            <p:cNvPr id="29" name="Oval 28"/>
            <p:cNvSpPr/>
            <p:nvPr/>
          </p:nvSpPr>
          <p:spPr>
            <a:xfrm>
              <a:off x="16527" y="3203"/>
              <a:ext cx="1971" cy="1971"/>
            </a:xfrm>
            <a:prstGeom prst="ellipse">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0" name="Rectangles 29"/>
            <p:cNvSpPr/>
            <p:nvPr/>
          </p:nvSpPr>
          <p:spPr>
            <a:xfrm>
              <a:off x="16373" y="3782"/>
              <a:ext cx="2280" cy="813"/>
            </a:xfrm>
            <a:prstGeom prst="rect">
              <a:avLst/>
            </a:prstGeom>
            <a:noFill/>
            <a:ln>
              <a:noFill/>
            </a:ln>
            <a:extLst>
              <a:ext uri="{909E8E84-426E-40DD-AFC4-6F175D3DCCD1}">
                <a14:hiddenFill xmlns:a14="http://schemas.microsoft.com/office/drawing/2010/main">
                  <a:solidFill>
                    <a:srgbClr val="77808E"/>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1600" b="1" dirty="0">
                  <a:latin typeface="Montserrat SemiBold" panose="00000700000000000000" charset="0"/>
                  <a:cs typeface="Montserrat SemiBold" panose="00000700000000000000" charset="0"/>
                  <a:sym typeface="+mn-ea"/>
                </a:rPr>
                <a:t>Purifying</a:t>
              </a:r>
              <a:endParaRPr lang="en-US" sz="1600" b="1" dirty="0">
                <a:latin typeface="Montserrat SemiBold" panose="00000700000000000000" charset="0"/>
                <a:cs typeface="Montserrat SemiBold" panose="00000700000000000000"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p:transition>
    </mc:Choice>
    <mc:Fallback>
      <p:transition spd="slow" advTm="0">
        <p:blind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Rectangles 26"/>
          <p:cNvSpPr/>
          <p:nvPr/>
        </p:nvSpPr>
        <p:spPr>
          <a:xfrm>
            <a:off x="5970905" y="1609725"/>
            <a:ext cx="5547360" cy="629285"/>
          </a:xfrm>
          <a:prstGeom prst="rect">
            <a:avLst/>
          </a:prstGeom>
          <a:solidFill>
            <a:srgbClr val="778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文本框 13"/>
          <p:cNvSpPr txBox="1"/>
          <p:nvPr/>
        </p:nvSpPr>
        <p:spPr>
          <a:xfrm>
            <a:off x="11537950" y="1110615"/>
            <a:ext cx="309880" cy="368300"/>
          </a:xfrm>
          <a:prstGeom prst="rect">
            <a:avLst/>
          </a:prstGeom>
          <a:noFill/>
        </p:spPr>
        <p:txBody>
          <a:bodyPr wrap="none" rtlCol="0">
            <a:spAutoFit/>
          </a:bodyPr>
          <a:p>
            <a:endParaRPr lang="zh-CN" altLang="en-US"/>
          </a:p>
        </p:txBody>
      </p:sp>
      <p:grpSp>
        <p:nvGrpSpPr>
          <p:cNvPr id="20" name="Group 19"/>
          <p:cNvGrpSpPr/>
          <p:nvPr/>
        </p:nvGrpSpPr>
        <p:grpSpPr>
          <a:xfrm>
            <a:off x="448310" y="-84455"/>
            <a:ext cx="11703050" cy="1386840"/>
            <a:chOff x="842" y="-133"/>
            <a:chExt cx="18430" cy="2184"/>
          </a:xfrm>
        </p:grpSpPr>
        <p:pic>
          <p:nvPicPr>
            <p:cNvPr id="15" name="Picture 14" descr="Prife Logo (Color)"/>
            <p:cNvPicPr>
              <a:picLocks noChangeAspect="1"/>
            </p:cNvPicPr>
            <p:nvPr/>
          </p:nvPicPr>
          <p:blipFill>
            <a:blip r:embed="rId1"/>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2"/>
            <a:stretch>
              <a:fillRect/>
            </a:stretch>
          </p:blipFill>
          <p:spPr>
            <a:xfrm>
              <a:off x="14200" y="-133"/>
              <a:ext cx="5073" cy="2185"/>
            </a:xfrm>
            <a:prstGeom prst="rect">
              <a:avLst/>
            </a:prstGeom>
          </p:spPr>
        </p:pic>
      </p:grpSp>
      <p:sp>
        <p:nvSpPr>
          <p:cNvPr id="22" name="文本框 5"/>
          <p:cNvSpPr txBox="1"/>
          <p:nvPr/>
        </p:nvSpPr>
        <p:spPr>
          <a:xfrm>
            <a:off x="6109970" y="1682115"/>
            <a:ext cx="5588000" cy="491490"/>
          </a:xfrm>
          <a:prstGeom prst="rect">
            <a:avLst/>
          </a:prstGeom>
          <a:noFill/>
          <a:ln>
            <a:solidFill>
              <a:srgbClr val="000000">
                <a:alpha val="0"/>
              </a:srgbClr>
            </a:solidFill>
          </a:ln>
        </p:spPr>
        <p:txBody>
          <a:bodyPr wrap="square" rtlCol="0">
            <a:spAutoFit/>
          </a:bodyPr>
          <a:p>
            <a:pPr lvl="0" algn="just"/>
            <a:r>
              <a:rPr lang="en-US" altLang="zh-CN" sz="2600" b="1" spc="-100" dirty="0">
                <a:solidFill>
                  <a:schemeClr val="bg1"/>
                </a:solidFill>
                <a:uFillTx/>
                <a:latin typeface="Montserrat SemiBold" panose="00000700000000000000" charset="0"/>
                <a:ea typeface="Alibaba PuHuiTi Medium" panose="00020600040101010101" charset="-122"/>
                <a:cs typeface="Montserrat SemiBold" panose="00000700000000000000" charset="0"/>
                <a:sym typeface="+mn-ea"/>
              </a:rPr>
              <a:t>Tens of millions of negative ions</a:t>
            </a:r>
            <a:endParaRPr lang="en-US" altLang="zh-CN" sz="2600" b="1" spc="-100" dirty="0">
              <a:solidFill>
                <a:schemeClr val="bg1"/>
              </a:solidFill>
              <a:uFillTx/>
              <a:latin typeface="Montserrat SemiBold" panose="00000700000000000000" charset="0"/>
              <a:ea typeface="Alibaba PuHuiTi Medium" panose="00020600040101010101" charset="-122"/>
              <a:cs typeface="Montserrat SemiBold" panose="00000700000000000000" charset="0"/>
              <a:sym typeface="+mn-ea"/>
            </a:endParaRPr>
          </a:p>
        </p:txBody>
      </p:sp>
      <p:sp>
        <p:nvSpPr>
          <p:cNvPr id="23" name="文本框 5"/>
          <p:cNvSpPr txBox="1"/>
          <p:nvPr/>
        </p:nvSpPr>
        <p:spPr>
          <a:xfrm>
            <a:off x="5948045" y="2369820"/>
            <a:ext cx="5749925" cy="3199765"/>
          </a:xfrm>
          <a:prstGeom prst="rect">
            <a:avLst/>
          </a:prstGeom>
          <a:noFill/>
          <a:ln>
            <a:solidFill>
              <a:srgbClr val="000000">
                <a:alpha val="0"/>
              </a:srgbClr>
            </a:solidFill>
          </a:ln>
        </p:spPr>
        <p:txBody>
          <a:bodyPr wrap="square" rtlCol="0">
            <a:spAutoFit/>
          </a:bodyPr>
          <a:p>
            <a:pPr lvl="0" algn="l">
              <a:lnSpc>
                <a:spcPct val="100000"/>
              </a:lnSpc>
            </a:pPr>
            <a:r>
              <a:rPr lang="en-MY" altLang="zh-CN" sz="24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Deodorization &amp; sterilization </a:t>
            </a:r>
            <a:r>
              <a:rPr lang="zh-CN" altLang="en-US" sz="24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a:t>
            </a:r>
            <a:endParaRPr lang="zh-CN" altLang="en-US" sz="2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endParaRPr lang="en-US" altLang="zh-CN" sz="7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r>
              <a:rPr lang="en-US" altLang="zh-CN" sz="2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rPr>
              <a:t>Odor, fungal infection, athlete's foot, sweaty feet...</a:t>
            </a:r>
            <a:endParaRPr lang="zh-CN" altLang="en-US" sz="2400" b="1"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endParaRPr lang="en-MY" altLang="zh-CN" sz="7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endParaRPr lang="en-MY" altLang="zh-CN" sz="28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endParaRPr lang="en-MY" altLang="zh-CN" sz="28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r>
              <a:rPr lang="en-MY"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a:t>
            </a:r>
            <a:r>
              <a:rPr lang="zh-CN" altLang="en-US"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SPA”</a:t>
            </a:r>
            <a:r>
              <a:rPr lang="en-US"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In-depth </a:t>
            </a:r>
            <a:endParaRPr lang="en-US"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r>
              <a:rPr lang="en-US"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from foot to</a:t>
            </a:r>
            <a:endParaRPr lang="en-US"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endParaRPr>
          </a:p>
          <a:p>
            <a:pPr lvl="0" algn="l">
              <a:lnSpc>
                <a:spcPct val="100000"/>
              </a:lnSpc>
            </a:pPr>
            <a:r>
              <a:rPr lang="en-US"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rPr>
              <a:t>entire body !</a:t>
            </a:r>
            <a:endParaRPr lang="en-US" altLang="zh-CN" sz="2000" b="1" dirty="0">
              <a:solidFill>
                <a:srgbClr val="C00000"/>
              </a:solidFill>
              <a:latin typeface="Montserrat SemiBold" panose="00000700000000000000" charset="0"/>
              <a:ea typeface="Alibaba PuHuiTi Medium" panose="00020600040101010101" charset="-122"/>
              <a:cs typeface="Montserrat SemiBold" panose="00000700000000000000" charset="0"/>
              <a:sym typeface="+mn-ea"/>
            </a:endParaRPr>
          </a:p>
        </p:txBody>
      </p:sp>
      <p:pic>
        <p:nvPicPr>
          <p:cNvPr id="24" name="Picture 23" descr="腾晖能量仪_Foot"/>
          <p:cNvPicPr>
            <a:picLocks noChangeAspect="1"/>
          </p:cNvPicPr>
          <p:nvPr/>
        </p:nvPicPr>
        <p:blipFill>
          <a:blip r:embed="rId3"/>
          <a:srcRect t="41110" r="280" b="2540"/>
          <a:stretch>
            <a:fillRect/>
          </a:stretch>
        </p:blipFill>
        <p:spPr>
          <a:xfrm>
            <a:off x="8829675" y="4194175"/>
            <a:ext cx="2362200" cy="2172970"/>
          </a:xfrm>
          <a:prstGeom prst="rect">
            <a:avLst/>
          </a:prstGeom>
        </p:spPr>
      </p:pic>
      <p:pic>
        <p:nvPicPr>
          <p:cNvPr id="2" name="Picture 1" descr="Pix 1"/>
          <p:cNvPicPr>
            <a:picLocks noChangeAspect="1"/>
          </p:cNvPicPr>
          <p:nvPr/>
        </p:nvPicPr>
        <p:blipFill>
          <a:blip r:embed="rId4"/>
          <a:stretch>
            <a:fillRect/>
          </a:stretch>
        </p:blipFill>
        <p:spPr>
          <a:xfrm>
            <a:off x="2211705" y="1609725"/>
            <a:ext cx="3560445" cy="4877435"/>
          </a:xfrm>
          <a:prstGeom prst="rect">
            <a:avLst/>
          </a:prstGeom>
        </p:spPr>
      </p:pic>
      <p:sp>
        <p:nvSpPr>
          <p:cNvPr id="3" name="Oval 2"/>
          <p:cNvSpPr/>
          <p:nvPr/>
        </p:nvSpPr>
        <p:spPr>
          <a:xfrm>
            <a:off x="542925" y="1414145"/>
            <a:ext cx="1470025" cy="1470025"/>
          </a:xfrm>
          <a:prstGeom prst="ellipse">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554038" y="1891030"/>
            <a:ext cx="1447800" cy="516255"/>
          </a:xfrm>
          <a:prstGeom prst="rect">
            <a:avLst/>
          </a:prstGeom>
          <a:noFill/>
          <a:ln>
            <a:noFill/>
          </a:ln>
          <a:extLst>
            <a:ext uri="{909E8E84-426E-40DD-AFC4-6F175D3DCCD1}">
              <a14:hiddenFill xmlns:a14="http://schemas.microsoft.com/office/drawing/2010/main">
                <a:grp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altLang="en-US" sz="1600" b="1" dirty="0">
                <a:solidFill>
                  <a:schemeClr val="bg1"/>
                </a:solidFill>
                <a:latin typeface="Montserrat ExtraBold" panose="00000900000000000000" charset="0"/>
                <a:cs typeface="Montserrat ExtraBold" panose="00000900000000000000" charset="0"/>
                <a:sym typeface="+mn-ea"/>
              </a:rPr>
              <a:t>ANTI-</a:t>
            </a:r>
            <a:r>
              <a:rPr lang="en-MY" altLang="en-US" sz="16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rPr>
              <a:t>BACTERIA</a:t>
            </a:r>
            <a:endParaRPr lang="en-MY" altLang="en-US" sz="16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5" name="文本框 5"/>
          <p:cNvSpPr txBox="1"/>
          <p:nvPr/>
        </p:nvSpPr>
        <p:spPr>
          <a:xfrm>
            <a:off x="2744470" y="612775"/>
            <a:ext cx="6703060" cy="583565"/>
          </a:xfrm>
          <a:prstGeom prst="rect">
            <a:avLst/>
          </a:prstGeom>
          <a:noFill/>
          <a:ln>
            <a:solidFill>
              <a:srgbClr val="000000">
                <a:alpha val="0"/>
              </a:srgbClr>
            </a:solidFill>
          </a:ln>
        </p:spPr>
        <p:txBody>
          <a:bodyPr wrap="square" rtlCol="0">
            <a:spAutoFit/>
          </a:bodyPr>
          <a:p>
            <a:pPr algn="ctr"/>
            <a:r>
              <a:rPr lang="en-MY" altLang="en-US" sz="3200" b="1" dirty="0">
                <a:ln>
                  <a:noFill/>
                </a:ln>
                <a:solidFill>
                  <a:srgbClr val="00283C"/>
                </a:solidFill>
                <a:latin typeface="Open Sans ExtraBold" charset="0"/>
                <a:ea typeface="Alibaba PuHuiTi Medium" panose="00020600040101010101" charset="-122"/>
                <a:cs typeface="Open Sans ExtraBold" charset="0"/>
                <a:sym typeface="+mn-ea"/>
              </a:rPr>
              <a:t>Anti Bacteria &amp; Wellness</a:t>
            </a:r>
            <a:endParaRPr lang="en-MY" altLang="en-US" sz="3200" b="1" dirty="0">
              <a:ln>
                <a:noFill/>
              </a:ln>
              <a:solidFill>
                <a:srgbClr val="00283C"/>
              </a:solidFill>
              <a:latin typeface="Open Sans ExtraBold" charset="0"/>
              <a:ea typeface="Alibaba PuHuiTi Medium" panose="00020600040101010101" charset="-122"/>
              <a:cs typeface="Open Sans ExtraBold"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5"/>
          <p:cNvSpPr txBox="1"/>
          <p:nvPr/>
        </p:nvSpPr>
        <p:spPr>
          <a:xfrm>
            <a:off x="2165985" y="1520190"/>
            <a:ext cx="9616440" cy="4153535"/>
          </a:xfrm>
          <a:prstGeom prst="rect">
            <a:avLst/>
          </a:prstGeom>
          <a:noFill/>
          <a:ln>
            <a:solidFill>
              <a:srgbClr val="000000">
                <a:alpha val="0"/>
              </a:srgbClr>
            </a:solidFill>
          </a:ln>
        </p:spPr>
        <p:txBody>
          <a:bodyPr wrap="square" rtlCol="0">
            <a:spAutoFit/>
          </a:bodyPr>
          <a:p>
            <a:pPr lvl="0" algn="l">
              <a:lnSpc>
                <a:spcPct val="90000"/>
              </a:lnSpc>
              <a:spcBef>
                <a:spcPts val="0"/>
              </a:spcBef>
              <a:spcAft>
                <a:spcPts val="0"/>
              </a:spcAft>
            </a:pPr>
            <a:r>
              <a:rPr lang="en-US" sz="20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Graphene far infrared can </a:t>
            </a:r>
            <a:r>
              <a:rPr lang="en-US" sz="20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penetrate 3-4 cm under the skin</a:t>
            </a:r>
            <a:r>
              <a:rPr lang="en-US" sz="20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and is easily absorbed by tissues</a:t>
            </a:r>
            <a:r>
              <a:rPr lang="zh-CN" altLang="en-US" sz="200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rPr>
              <a:t> </a:t>
            </a:r>
            <a:endParaRPr lang="zh-CN" altLang="en-US" sz="200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endParaRPr>
          </a:p>
          <a:p>
            <a:pPr algn="just">
              <a:lnSpc>
                <a:spcPct val="60000"/>
              </a:lnSpc>
              <a:spcBef>
                <a:spcPts val="0"/>
              </a:spcBef>
              <a:spcAft>
                <a:spcPts val="0"/>
              </a:spcAft>
            </a:pPr>
            <a:endParaRPr lang="en-US" sz="1400" b="1" dirty="0">
              <a:solidFill>
                <a:srgbClr val="FF0000"/>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algn="just"/>
            <a:r>
              <a:rPr lang="en-US" sz="1600" b="1" dirty="0">
                <a:solidFill>
                  <a:schemeClr val="tx1"/>
                </a:solidFill>
                <a:effectLst/>
                <a:latin typeface="Montserrat" panose="02000505000000020004" pitchFamily="2" charset="0"/>
                <a:ea typeface="Times New Roman" panose="02020603050405020304" pitchFamily="18" charset="0"/>
                <a:cs typeface="Montserrat" panose="02000505000000020004" pitchFamily="2" charset="0"/>
                <a:sym typeface="+mn-ea"/>
              </a:rPr>
              <a:t>1.</a:t>
            </a:r>
            <a:r>
              <a:rPr lang="en-US" sz="1600" b="1" dirty="0">
                <a:solidFill>
                  <a:srgbClr val="FF0000"/>
                </a:solidFill>
                <a:effectLst/>
                <a:latin typeface="Montserrat" panose="02000505000000020004" pitchFamily="2" charset="0"/>
                <a:ea typeface="Times New Roman" panose="02020603050405020304" pitchFamily="18" charset="0"/>
                <a:cs typeface="Montserrat" panose="02000505000000020004" pitchFamily="2" charset="0"/>
                <a:sym typeface="+mn-ea"/>
              </a:rPr>
              <a:t>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Rapidly increase</a:t>
            </a:r>
            <a:r>
              <a:rPr lang="en-US" sz="1600" b="1" dirty="0">
                <a:solidFill>
                  <a:srgbClr val="FF0000"/>
                </a:solidFill>
                <a:effectLst/>
                <a:latin typeface="Montserrat" panose="02000505000000020004" pitchFamily="2" charset="0"/>
                <a:ea typeface="Times New Roman" panose="02020603050405020304" pitchFamily="18" charset="0"/>
                <a:cs typeface="Montserrat" panose="02000505000000020004" pitchFamily="2" charset="0"/>
                <a:sym typeface="+mn-ea"/>
              </a:rPr>
              <a:t> </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the surface temperature and </a:t>
            </a:r>
            <a:endPar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algn="just"/>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accelerate</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the subcutaneous blood circulation;</a:t>
            </a:r>
            <a:endParaRPr lang="en-MY" sz="1600" b="1" dirty="0">
              <a:effectLst/>
              <a:latin typeface="Montserrat" panose="02000505000000020004" pitchFamily="2" charset="0"/>
              <a:ea typeface="DengXian" panose="02010600030101010101" pitchFamily="2" charset="-122"/>
              <a:cs typeface="Montserrat" panose="02000505000000020004" pitchFamily="2" charset="0"/>
            </a:endParaRPr>
          </a:p>
          <a:p>
            <a:pPr lvl="0" algn="just"/>
            <a:endParaRPr lang="en-US" sz="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2. Relieves muscle tension,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relieves</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pain, and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regulates</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a:t>
            </a:r>
            <a:endPar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autonomic nerves;</a:t>
            </a:r>
            <a:endParaRPr lang="en-MY" sz="1600" b="1" dirty="0">
              <a:effectLst/>
              <a:latin typeface="Montserrat" panose="02000505000000020004" pitchFamily="2" charset="0"/>
              <a:ea typeface="DengXian" panose="02010600030101010101" pitchFamily="2" charset="-122"/>
              <a:cs typeface="Montserrat" panose="02000505000000020004" pitchFamily="2" charset="0"/>
            </a:endParaRPr>
          </a:p>
          <a:p>
            <a:pPr lvl="0" algn="just">
              <a:lnSpc>
                <a:spcPct val="100000"/>
              </a:lnSpc>
              <a:spcBef>
                <a:spcPts val="0"/>
              </a:spcBef>
              <a:spcAft>
                <a:spcPts val="0"/>
              </a:spcAft>
            </a:pPr>
            <a:endParaRPr lang="en-US" sz="600" b="1" dirty="0">
              <a:solidFill>
                <a:schemeClr val="tx1"/>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chemeClr val="tx1"/>
                </a:solidFill>
                <a:effectLst/>
                <a:latin typeface="Montserrat" panose="02000505000000020004" pitchFamily="2" charset="0"/>
                <a:ea typeface="Times New Roman" panose="02020603050405020304" pitchFamily="18" charset="0"/>
                <a:cs typeface="Montserrat" panose="02000505000000020004" pitchFamily="2" charset="0"/>
                <a:sym typeface="+mn-ea"/>
              </a:rPr>
              <a:t>3.</a:t>
            </a:r>
            <a:r>
              <a:rPr lang="en-US" sz="1600" b="1" dirty="0">
                <a:solidFill>
                  <a:srgbClr val="FF0000"/>
                </a:solidFill>
                <a:effectLst/>
                <a:latin typeface="Montserrat" panose="02000505000000020004" pitchFamily="2" charset="0"/>
                <a:ea typeface="Times New Roman" panose="02020603050405020304" pitchFamily="18" charset="0"/>
                <a:cs typeface="Montserrat" panose="02000505000000020004" pitchFamily="2" charset="0"/>
                <a:sym typeface="+mn-ea"/>
              </a:rPr>
              <a:t>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Increase</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metabolism, enzyme activity, and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promotes</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a:t>
            </a:r>
            <a:endPar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vasodilation;</a:t>
            </a:r>
            <a:endParaRPr lang="en-MY" sz="1600" b="1" dirty="0">
              <a:effectLst/>
              <a:latin typeface="Montserrat" panose="02000505000000020004" pitchFamily="2" charset="0"/>
              <a:ea typeface="DengXian" panose="02010600030101010101" pitchFamily="2" charset="-122"/>
              <a:cs typeface="Montserrat" panose="02000505000000020004" pitchFamily="2" charset="0"/>
            </a:endParaRPr>
          </a:p>
          <a:p>
            <a:pPr lvl="0" algn="just">
              <a:lnSpc>
                <a:spcPct val="80000"/>
              </a:lnSpc>
              <a:spcBef>
                <a:spcPts val="0"/>
              </a:spcBef>
              <a:spcAft>
                <a:spcPts val="0"/>
              </a:spcAft>
            </a:pPr>
            <a:endParaRPr lang="en-US" altLang="zh-CN" sz="600" b="1">
              <a:solidFill>
                <a:schemeClr val="tx1"/>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just"/>
            <a:r>
              <a:rPr lang="en-US" altLang="zh-CN" sz="1600" b="1">
                <a:solidFill>
                  <a:schemeClr val="tx1"/>
                </a:solidFill>
                <a:latin typeface="Montserrat" panose="02000505000000020004" pitchFamily="2" charset="0"/>
                <a:ea typeface="Alibaba PuHuiTi Medium" panose="00020600040101010101" charset="-122"/>
                <a:cs typeface="Montserrat" panose="02000505000000020004" pitchFamily="2" charset="0"/>
                <a:sym typeface="+mn-ea"/>
              </a:rPr>
              <a:t>4. </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microvascular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permeability</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helps discharge waste, </a:t>
            </a:r>
            <a:endPar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accelerates</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wound healing; </a:t>
            </a:r>
            <a:endParaRPr lang="zh-CN" altLang="en-US" sz="1600" b="1">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just"/>
            <a:endParaRPr lang="en-US" sz="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5. Increases muscle contraction ability, relieves pain </a:t>
            </a:r>
            <a:endPar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and muscle spasm;</a:t>
            </a:r>
            <a:r>
              <a:rPr lang="zh-CN" altLang="en-US" sz="16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rPr>
              <a:t> </a:t>
            </a:r>
            <a:endParaRPr lang="zh-CN" altLang="en-US" sz="1600" b="1" dirty="0">
              <a:solidFill>
                <a:schemeClr val="bg1"/>
              </a:solidFill>
              <a:latin typeface="Montserrat" panose="02000505000000020004" pitchFamily="2" charset="0"/>
              <a:ea typeface="Alibaba PuHuiTi Medium" panose="00020600040101010101" charset="-122"/>
              <a:cs typeface="Montserrat" panose="02000505000000020004" pitchFamily="2" charset="0"/>
              <a:sym typeface="+mn-ea"/>
            </a:endParaRPr>
          </a:p>
          <a:p>
            <a:pPr lvl="0" algn="just">
              <a:lnSpc>
                <a:spcPct val="80000"/>
              </a:lnSpc>
              <a:spcBef>
                <a:spcPts val="0"/>
              </a:spcBef>
              <a:spcAft>
                <a:spcPts val="0"/>
              </a:spcAft>
            </a:pPr>
            <a:endParaRPr lang="en-US" sz="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6.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Reduces</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blood viscosity and </a:t>
            </a:r>
            <a:r>
              <a:rPr lang="en-US" sz="1600" b="1" dirty="0">
                <a:solidFill>
                  <a:srgbClr val="C00000"/>
                </a:solidFill>
                <a:effectLst/>
                <a:latin typeface="Montserrat" panose="02000505000000020004" pitchFamily="2" charset="0"/>
                <a:ea typeface="Times New Roman" panose="02020603050405020304" pitchFamily="18" charset="0"/>
                <a:cs typeface="Montserrat" panose="02000505000000020004" pitchFamily="2" charset="0"/>
                <a:sym typeface="+mn-ea"/>
              </a:rPr>
              <a:t>reduces</a:t>
            </a:r>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 stiffness and </a:t>
            </a:r>
            <a:endPar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a:p>
            <a:pPr lvl="0" algn="just"/>
            <a:r>
              <a:rPr 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rPr>
              <a:t>discomfort!</a:t>
            </a:r>
            <a:endParaRPr lang="en-US" altLang="en-US" sz="1600" b="1" dirty="0">
              <a:solidFill>
                <a:srgbClr val="333333"/>
              </a:solidFill>
              <a:effectLst/>
              <a:latin typeface="Montserrat" panose="02000505000000020004" pitchFamily="2" charset="0"/>
              <a:ea typeface="Times New Roman" panose="02020603050405020304" pitchFamily="18" charset="0"/>
              <a:cs typeface="Montserrat" panose="02000505000000020004" pitchFamily="2" charset="0"/>
              <a:sym typeface="+mn-ea"/>
            </a:endParaRPr>
          </a:p>
        </p:txBody>
      </p:sp>
      <p:pic>
        <p:nvPicPr>
          <p:cNvPr id="13" name="Picture 12" descr="腾晖能量仪_Foot"/>
          <p:cNvPicPr>
            <a:picLocks noChangeAspect="1"/>
          </p:cNvPicPr>
          <p:nvPr/>
        </p:nvPicPr>
        <p:blipFill>
          <a:blip r:embed="rId1"/>
          <a:srcRect l="2609" t="28656" r="3677" b="610"/>
          <a:stretch>
            <a:fillRect/>
          </a:stretch>
        </p:blipFill>
        <p:spPr>
          <a:xfrm>
            <a:off x="8740140" y="2220595"/>
            <a:ext cx="2896870" cy="3757295"/>
          </a:xfrm>
          <a:prstGeom prst="rect">
            <a:avLst/>
          </a:prstGeom>
        </p:spPr>
      </p:pic>
      <p:grpSp>
        <p:nvGrpSpPr>
          <p:cNvPr id="20" name="Group 19"/>
          <p:cNvGrpSpPr/>
          <p:nvPr/>
        </p:nvGrpSpPr>
        <p:grpSpPr>
          <a:xfrm>
            <a:off x="448310" y="-50800"/>
            <a:ext cx="11703050" cy="1386840"/>
            <a:chOff x="842" y="-133"/>
            <a:chExt cx="18430" cy="2184"/>
          </a:xfrm>
        </p:grpSpPr>
        <p:pic>
          <p:nvPicPr>
            <p:cNvPr id="11" name="Picture 10" descr="Prife Logo (Color)"/>
            <p:cNvPicPr>
              <a:picLocks noChangeAspect="1"/>
            </p:cNvPicPr>
            <p:nvPr/>
          </p:nvPicPr>
          <p:blipFill>
            <a:blip r:embed="rId2"/>
            <a:stretch>
              <a:fillRect/>
            </a:stretch>
          </p:blipFill>
          <p:spPr>
            <a:xfrm>
              <a:off x="842" y="628"/>
              <a:ext cx="2464" cy="1041"/>
            </a:xfrm>
            <a:prstGeom prst="rect">
              <a:avLst/>
            </a:prstGeom>
          </p:spPr>
        </p:pic>
        <p:pic>
          <p:nvPicPr>
            <p:cNvPr id="19" name="Picture 18" descr="iTera-Bio Sample 1 copy"/>
            <p:cNvPicPr>
              <a:picLocks noChangeAspect="1"/>
            </p:cNvPicPr>
            <p:nvPr/>
          </p:nvPicPr>
          <p:blipFill>
            <a:blip r:embed="rId3"/>
            <a:stretch>
              <a:fillRect/>
            </a:stretch>
          </p:blipFill>
          <p:spPr>
            <a:xfrm>
              <a:off x="14200" y="-133"/>
              <a:ext cx="5073" cy="2185"/>
            </a:xfrm>
            <a:prstGeom prst="rect">
              <a:avLst/>
            </a:prstGeom>
          </p:spPr>
        </p:pic>
      </p:grpSp>
      <p:sp>
        <p:nvSpPr>
          <p:cNvPr id="31" name="文本框 5"/>
          <p:cNvSpPr txBox="1"/>
          <p:nvPr/>
        </p:nvSpPr>
        <p:spPr>
          <a:xfrm>
            <a:off x="8919845" y="5998210"/>
            <a:ext cx="2575560" cy="521970"/>
          </a:xfrm>
          <a:prstGeom prst="rect">
            <a:avLst/>
          </a:prstGeom>
          <a:noFill/>
          <a:ln>
            <a:solidFill>
              <a:srgbClr val="000000">
                <a:alpha val="0"/>
              </a:srgbClr>
            </a:solidFill>
          </a:ln>
        </p:spPr>
        <p:txBody>
          <a:bodyPr wrap="square" rtlCol="0">
            <a:spAutoFit/>
          </a:bodyPr>
          <a:p>
            <a:pPr lvl="0" algn="ctr"/>
            <a:r>
              <a:rPr lang="en-US" altLang="zh-CN" sz="1400"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rPr>
              <a:t>No need to worry about cold weather!</a:t>
            </a:r>
            <a:endParaRPr lang="en-US" altLang="zh-CN" sz="1400" dirty="0">
              <a:solidFill>
                <a:srgbClr val="00283C"/>
              </a:solidFill>
              <a:latin typeface="Montserrat SemiBold" panose="00000700000000000000" charset="0"/>
              <a:ea typeface="Alibaba PuHuiTi Medium" panose="00020600040101010101" charset="-122"/>
              <a:cs typeface="Montserrat SemiBold" panose="00000700000000000000" charset="0"/>
              <a:sym typeface="+mn-ea"/>
            </a:endParaRPr>
          </a:p>
        </p:txBody>
      </p:sp>
      <p:sp>
        <p:nvSpPr>
          <p:cNvPr id="2" name="Oval 1"/>
          <p:cNvSpPr/>
          <p:nvPr/>
        </p:nvSpPr>
        <p:spPr>
          <a:xfrm>
            <a:off x="542925" y="1414145"/>
            <a:ext cx="1470025" cy="1470025"/>
          </a:xfrm>
          <a:prstGeom prst="ellipse">
            <a:avLst/>
          </a:prstGeom>
          <a:solidFill>
            <a:srgbClr val="1C5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542925" y="1891030"/>
            <a:ext cx="1447800" cy="516255"/>
          </a:xfrm>
          <a:prstGeom prst="rect">
            <a:avLst/>
          </a:prstGeom>
          <a:noFill/>
          <a:ln>
            <a:noFill/>
          </a:ln>
          <a:extLst>
            <a:ext uri="{909E8E84-426E-40DD-AFC4-6F175D3DCCD1}">
              <a14:hiddenFill xmlns:a14="http://schemas.microsoft.com/office/drawing/2010/main">
                <a:grpFill/>
              </a14:hiddenFill>
            </a:ext>
          </a:ex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MY" altLang="en-US" sz="1600" b="1" dirty="0">
                <a:solidFill>
                  <a:schemeClr val="bg1"/>
                </a:solidFill>
                <a:latin typeface="Montserrat ExtraBold" panose="00000900000000000000" charset="0"/>
                <a:cs typeface="Montserrat ExtraBold" panose="00000900000000000000" charset="0"/>
                <a:sym typeface="+mn-ea"/>
              </a:rPr>
              <a:t>WARMING</a:t>
            </a:r>
            <a:endParaRPr lang="en-MY" altLang="en-US" sz="1600" b="1" dirty="0">
              <a:solidFill>
                <a:schemeClr val="bg1"/>
              </a:solidFill>
              <a:latin typeface="Montserrat ExtraBold" panose="00000900000000000000" charset="0"/>
              <a:ea typeface="Alibaba PuHuiTi Medium" panose="00020600040101010101" charset="-122"/>
              <a:cs typeface="Montserrat ExtraBold" panose="00000900000000000000" charset="0"/>
              <a:sym typeface="+mn-ea"/>
            </a:endParaRPr>
          </a:p>
        </p:txBody>
      </p:sp>
      <p:sp>
        <p:nvSpPr>
          <p:cNvPr id="4" name="文本框 5"/>
          <p:cNvSpPr txBox="1"/>
          <p:nvPr/>
        </p:nvSpPr>
        <p:spPr>
          <a:xfrm>
            <a:off x="2744470" y="612775"/>
            <a:ext cx="6703060" cy="583565"/>
          </a:xfrm>
          <a:prstGeom prst="rect">
            <a:avLst/>
          </a:prstGeom>
          <a:noFill/>
          <a:ln>
            <a:solidFill>
              <a:srgbClr val="000000">
                <a:alpha val="0"/>
              </a:srgbClr>
            </a:solidFill>
          </a:ln>
        </p:spPr>
        <p:txBody>
          <a:bodyPr wrap="square" rtlCol="0">
            <a:spAutoFit/>
          </a:bodyPr>
          <a:p>
            <a:pPr algn="ctr"/>
            <a:r>
              <a:rPr lang="en-MY" altLang="en-US" sz="3200" b="1" dirty="0">
                <a:ln>
                  <a:noFill/>
                </a:ln>
                <a:solidFill>
                  <a:srgbClr val="00283C"/>
                </a:solidFill>
                <a:latin typeface="Open Sans ExtraBold" charset="0"/>
                <a:ea typeface="Alibaba PuHuiTi Medium" panose="00020600040101010101" charset="-122"/>
                <a:cs typeface="Open Sans ExtraBold" charset="0"/>
                <a:sym typeface="+mn-ea"/>
              </a:rPr>
              <a:t>Far-infrared Ray</a:t>
            </a:r>
            <a:endParaRPr lang="en-MY" altLang="en-US" sz="3200" b="1" dirty="0">
              <a:ln>
                <a:noFill/>
              </a:ln>
              <a:solidFill>
                <a:srgbClr val="00283C"/>
              </a:solidFill>
              <a:latin typeface="Open Sans ExtraBold" charset="0"/>
              <a:ea typeface="Alibaba PuHuiTi Medium" panose="00020600040101010101" charset="-122"/>
              <a:cs typeface="Open Sans ExtraBold"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sld>
</file>

<file path=ppt/tags/tag1.xml><?xml version="1.0" encoding="utf-8"?>
<p:tagLst xmlns:p="http://schemas.openxmlformats.org/presentationml/2006/main">
  <p:tag name="ISPRING_PRESENTATION_TITLE" val="PowerPoint 演示文稿"/>
  <p:tag name="COMMONDATA" val="eyJoZGlkIjoiNDYyMmI4OWQxMTk0MWViZjNiNmM4YjQ0ZDliNWYzOGIifQ=="/>
</p:tagLst>
</file>

<file path=ppt/theme/theme1.xml><?xml version="1.0" encoding="utf-8"?>
<a:theme xmlns:a="http://schemas.openxmlformats.org/drawingml/2006/main" name="Office Theme">
  <a:themeElements>
    <a:clrScheme name="自定义 239">
      <a:dk1>
        <a:sysClr val="windowText" lastClr="000000"/>
      </a:dk1>
      <a:lt1>
        <a:sysClr val="window" lastClr="FFFFFF"/>
      </a:lt1>
      <a:dk2>
        <a:srgbClr val="44546A"/>
      </a:dk2>
      <a:lt2>
        <a:srgbClr val="E7E6E6"/>
      </a:lt2>
      <a:accent1>
        <a:srgbClr val="F6D013"/>
      </a:accent1>
      <a:accent2>
        <a:srgbClr val="EEBA4D"/>
      </a:accent2>
      <a:accent3>
        <a:srgbClr val="A5A5A5"/>
      </a:accent3>
      <a:accent4>
        <a:srgbClr val="E49F16"/>
      </a:accent4>
      <a:accent5>
        <a:srgbClr val="7F7F7F"/>
      </a:accent5>
      <a:accent6>
        <a:srgbClr val="BFBFBF"/>
      </a:accent6>
      <a:hlink>
        <a:srgbClr val="EEBA4D"/>
      </a:hlink>
      <a:folHlink>
        <a:srgbClr val="FFF2CC"/>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39">
      <a:dk1>
        <a:sysClr val="windowText" lastClr="000000"/>
      </a:dk1>
      <a:lt1>
        <a:sysClr val="window" lastClr="FFFFFF"/>
      </a:lt1>
      <a:dk2>
        <a:srgbClr val="44546A"/>
      </a:dk2>
      <a:lt2>
        <a:srgbClr val="E7E6E6"/>
      </a:lt2>
      <a:accent1>
        <a:srgbClr val="F6D013"/>
      </a:accent1>
      <a:accent2>
        <a:srgbClr val="EEBA4D"/>
      </a:accent2>
      <a:accent3>
        <a:srgbClr val="A5A5A5"/>
      </a:accent3>
      <a:accent4>
        <a:srgbClr val="E49F16"/>
      </a:accent4>
      <a:accent5>
        <a:srgbClr val="7F7F7F"/>
      </a:accent5>
      <a:accent6>
        <a:srgbClr val="BFBFBF"/>
      </a:accent6>
      <a:hlink>
        <a:srgbClr val="EEBA4D"/>
      </a:hlink>
      <a:folHlink>
        <a:srgbClr val="FFF2CC"/>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6896</Words>
  <Application>WPS Presentation</Application>
  <PresentationFormat>宽屏</PresentationFormat>
  <Paragraphs>302</Paragraphs>
  <Slides>17</Slides>
  <Notes>9</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17</vt:i4>
      </vt:variant>
    </vt:vector>
  </HeadingPairs>
  <TitlesOfParts>
    <vt:vector size="40" baseType="lpstr">
      <vt:lpstr>Arial</vt:lpstr>
      <vt:lpstr>SimSun</vt:lpstr>
      <vt:lpstr>Wingdings</vt:lpstr>
      <vt:lpstr>思源黑体 CN Bold</vt:lpstr>
      <vt:lpstr>Montserrat ExtraBold</vt:lpstr>
      <vt:lpstr>Alibaba PuHuiTi Medium</vt:lpstr>
      <vt:lpstr>Montserrat</vt:lpstr>
      <vt:lpstr>Open Sans Medium</vt:lpstr>
      <vt:lpstr>Alibaba PuHuiTi</vt:lpstr>
      <vt:lpstr>方正兰亭黑_GBK</vt:lpstr>
      <vt:lpstr>Hurme Geometric Sans 1</vt:lpstr>
      <vt:lpstr>Montserrat SemiBold</vt:lpstr>
      <vt:lpstr>Open Sans ExtraBold</vt:lpstr>
      <vt:lpstr>Times New Roman</vt:lpstr>
      <vt:lpstr>DengXian</vt:lpstr>
      <vt:lpstr>SimHei</vt:lpstr>
      <vt:lpstr>思源黑体 CN Medium</vt:lpstr>
      <vt:lpstr>思源黑体</vt:lpstr>
      <vt:lpstr>Microsoft YaHei</vt:lpstr>
      <vt:lpstr>Arial Unicode MS</vt:lpstr>
      <vt:lpstr>Calibri</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User</cp:lastModifiedBy>
  <cp:revision>911</cp:revision>
  <dcterms:created xsi:type="dcterms:W3CDTF">2017-08-18T03:02:00Z</dcterms:created>
  <dcterms:modified xsi:type="dcterms:W3CDTF">2023-05-06T03:31:32Z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15B3CFBDEC2F4102B94CEA26C5DEC372</vt:lpwstr>
  </property>
</Properties>
</file>